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6633d53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6633d53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6633d530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6633d530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86633d5308_0_783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g86633d5308_0_783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86633d5308_0_789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g86633d5308_0_789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6633d5308_0_79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g86633d5308_0_797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86633d5308_0_805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g86633d5308_0_805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633d5308_0_811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g86633d5308_0_811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86633d5308_0_81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g86633d5308_0_817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86633d5308_0_824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g86633d5308_0_824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86633d5308_0_83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g86633d5308_0_830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86633d5308_0_835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g86633d5308_0_835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6633d5308_0_843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g86633d5308_0_843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86633d530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86633d530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86633d5308_0_851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g86633d5308_0_851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86633d5308_0_855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g86633d5308_0_855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86633d5308_0_861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g86633d5308_0_861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86633d5308_0_869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g86633d5308_0_869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86633d5308_0_87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g86633d5308_0_877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86633d5308_0_88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g86633d5308_0_88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86633d5308_0_889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g86633d5308_0_889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86633d5308_0_894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g86633d5308_0_894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86633d5308_0_899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g86633d5308_0_899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86633d5308_0_908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g86633d5308_0_908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6633d530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6633d530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86633d5308_0_915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g86633d5308_0_915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86633d5308_0_92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g86633d5308_0_92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86633d5308_0_931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g86633d5308_0_931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86633d5308_0_939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g86633d5308_0_939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86633d5308_0_94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g86633d5308_0_946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86633d5308_0_954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g86633d5308_0_954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86633d5308_0_96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g86633d5308_0_96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86633d5308_0_969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g86633d5308_0_969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86633d5308_0_975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g86633d5308_0_975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86633d5308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86633d5308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6633d530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6633d530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86633d5308_0_34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g86633d5308_0_347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6633d5308_0_355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g86633d5308_0_355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86633d5308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86633d5308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86633d5308_0_119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g86633d5308_0_1197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86633d5308_0_103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g86633d5308_0_1036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86633d5308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86633d5308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#include &lt;stdio.h&gt;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#include &lt;stdlib.h&gt;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//hello linux filesystem\n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#define SIZE 24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void main()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{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FILE *fp = fopen("hello.txt","r");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char buf[BUFSIZ];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if (fp) {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    fread(buf, SIZE, 1, fp);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    printf("%s", buf);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    fclose(fp);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}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}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86633d5308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86633d5308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#include &lt;stdio.h&gt;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#include &lt;stdlib.h&gt;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//hello linux filesystem\n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#define SIZE 24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void main()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{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FILE *fp = fopen("hello.txt","r");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char buf[BUFSIZ];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if (fp) {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    fread(buf, SIZE, 1, fp);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    printf("%s", buf);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    fclose(fp);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    }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</a:rPr>
              <a:t>}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86633d5308_0_1109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g86633d5308_0_1109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86633d5308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Google Shape;1445;g86633d5308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86633d5308_0_1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86633d5308_0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6633d530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6633d530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86633d5308_0_1135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g86633d5308_0_1135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86633d5308_0_114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g86633d5308_0_114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6633d530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6633d530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6633d530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6633d530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6633d530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6633d530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6633d530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6633d530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6633d530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6633d530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6680608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6680608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Rebase 실습할 GitHub 저장소 소스폴더 다운받기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clone https://github.com/taeung/git-training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6633d530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86633d530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Node.js 소스코드 받기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clone https://github.com/nodejs/node.git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cd node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node.cc 파일 git blame 하기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blame src/node.cc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6633d530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6633d530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6633d530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6633d530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6633d530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6633d530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Node.js 소스폴더(node)에서 node_http_parser.cc 가 있는 해당 경로로 이동하자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cd src/;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blame 을 통해서 Parser 클래스 소스구현 라인중에 최초 commit 을 찾아보자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blame node_http_parser.cc;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찾은 commit이 Parser 클래스 최초구현 commit인지 확인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show &lt;commit ID&gt;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힌트: 특정 commit 이전 역사로 되돌리기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reset --hard &lt;commit ID&gt;~1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6633d5308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6633d530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6633d530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6633d530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Node.js 소스폴더(node)에서 node.cc 가 있는 해당 경로로 이동하자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cd src/;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git log 을 통해서 node.cc 파일이 생성된 최초 commit 을 찾아보자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log --reverse -- node.cc;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만약 최초 생성 commit 이 아니라 단순 경로 이동이라면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그 commit ID 를 바로 직전 commit 의 시점으로 돌아가보자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reset --hard &lt;commit ID&gt;~1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src/ 폴더아래가 아닌 node/ 아래로 이동해서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cd ../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다시한번 log – reverse 로 추적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log --reverse -- node.cc;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6633d530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6633d530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6633d530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6633d530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Node.js 폴더 아래에서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log --oneline --reverse | head -3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최초 commit 3가지 git show 로 확인하기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show &lt;commit ID&gt;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6633d5308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6633d5308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6633d5308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6633d5308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66806081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66806081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Rebase 실습할 GitHub 저장소 소스폴더 다운받기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clone https://github.com/taeung/git-training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6633d5308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6633d5308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6633d530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6633d530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mkdir &lt;팀 프로젝트 명&gt;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cd &lt;팀 프로젝트 명&gt;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init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touch README.md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add README.md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commit -m "init commit"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remote add origin &lt;팀 프로젝트 git repo URL&gt;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push origin 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6633d5308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6633d530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6633d530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6633d530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6633d5308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6633d530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6633d5308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6633d5308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6633d5308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6633d5308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6633d530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86633d530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바뀐 upstream 프로젝트의 master 브랜치 commit 가져오기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fetch upstream 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upstream/master로 rebase 하기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rebase upstream/master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충돌 상황 확인하기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status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diff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충돌 부분( &gt;&gt;&gt;&gt; 등)을 수동으로 수정해서 정리하고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vi README.md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다시 멈춘 rebase 진행하기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add README.md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rebase --continue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Pull-Request 갱신하기 (에시: PR보낸 브랜치가 master일 경우)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force push 이후에 회색 merge버튼이 초록색으로 변했는지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# upstream 프로젝트 GitHub사이트 pull request게시판에서 확인하기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$ git push origin master -f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6633d5308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6633d5308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6633d5308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6633d5308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74820bb5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74820bb5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Rebase 실습할 GitHub 저장소 소스폴더 다운받고 이동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cd /workspace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clone https://github.com/taeung/git-training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cd git-training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가장 오래된 commit 두번째로 되감기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두번째로 가장 오래된 commit 의 "pick" 글자를 "edit" 으로 수정하기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nano 편집기 저장: ctrl + o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nano 편집기 나가기: ctrl + x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rebase -i --root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되감기(rewind) 한 commit 리스트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log --oneline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rebase interactive 상태 (되감은 상태)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참고: --root 대신 최신 commit 기준으로 HEAD~10 10개중에서 선택도 가능하다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6633d5308_0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86633d5308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6633d5308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6633d5308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6633d5308_0_1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86633d5308_0_1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86633d5308_0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86633d5308_0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6633d5308_0_1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6633d5308_0_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86633d5308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86633d5308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86633d5308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86633d5308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6633d5308_0_1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86633d5308_0_1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86633d5308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86633d5308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86633d5308_0_1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86633d5308_0_1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74820bb52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74820bb52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되감은 내용 풀기(continue) 이전 상태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log --oneline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되감은 내용 풀기(continue)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rebase --continue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되감은 내용 풀기(continue) 이후 상태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log --oneline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참고: rebase 과정을 취소하려면 --abort 옵션을 사용할 수 있다.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86633d5308_0_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86633d5308_0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c599a1e8a_20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8c599a1e8a_20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c599a1e8a_209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c599a1e8a_209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c599a1e8a_209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c599a1e8a_209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8c599a1e8a_209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8c599a1e8a_209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6633d5308_0_1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6633d5308_0_1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86633d5308_0_1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86633d5308_0_1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86633d5308_0_1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86633d5308_0_1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공식 upstream 저장소에서 최신 commit history 가져오기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fetch upstream 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최신 commit history 기준으로 베이스 갱신 (rebase)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rebase upstream/master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Fork 한 저장소(GitHub)도 수정하기 (PR 자동 갱신)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push --force origin 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8c599a1e8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8c599a1e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공식 upstream 저장소에서 최신 commit history 가져오기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fetch upstream 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최신 commit history 기준으로 베이스 갱신 (rebase)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rebase upstream/master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Fork 한 저장소(GitHub)도 수정하기 (PR 자동 갱신)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push --force origin 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6633d5308_0_56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g86633d5308_0_567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74820bb52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74820bb52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86633d5308_0_57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g86633d5308_0_57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86633d5308_0_57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86633d5308_0_576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86633d5308_0_58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g86633d5308_0_580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86633d5308_0_584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g86633d5308_0_584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86633d5308_0_588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g86633d5308_0_588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86633d5308_0_59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g86633d5308_0_59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86633d5308_0_59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g86633d5308_0_596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86633d5308_0_603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g86633d5308_0_603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6633d5308_0_60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g86633d5308_0_607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86633d5308_0_611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g86633d5308_0_611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74820bb52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74820bb52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3번째, 5번째, 6번째 commit 에 해당되는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"pick" 글자를 "edit" 글자로 바꾸고 저장하자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nano 편집기 저장: ctrl + o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nano 편집기 나가기: ctrl + x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rebase -i --root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(1-1) 되감은 과거시점 commit 리스트 확인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log --oneline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(1-2) 되감은 내용 풀기(continue)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rebase --continue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(2-1) 되감은 과거시점 commit 리스트 확인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log --oneline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(2-2) 되감은 내용 풀기(continue)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rebase --continue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(3-1) 되감은 과거시점 commit 리스트 확인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log --oneline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(3-3) 되감은 내용 풀기(continue)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rebase --continue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86633d5308_0_615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g86633d5308_0_615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86633d5308_0_62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g86633d5308_0_62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86633d5308_0_63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g86633d5308_0_630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86633d5308_0_63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g86633d5308_0_636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6633d5308_0_64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g86633d5308_0_646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86633d5308_0_653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g86633d5308_0_653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86633d5308_0_658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g86633d5308_0_658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86633d5308_0_663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g86633d5308_0_663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86633d5308_0_668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g86633d5308_0_668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86633d5308_0_67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g86633d5308_0_67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6633d530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6633d530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86633d5308_0_677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g86633d5308_0_677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86633d5308_0_68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g86633d5308_0_68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86633d5308_0_68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g86633d5308_0_686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86633d5308_0_69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g86633d5308_0_690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86633d5308_0_694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g86633d5308_0_694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86633d5308_0_698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g86633d5308_0_698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86633d5308_0_70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g86633d5308_0_70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86633d5308_0_70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g86633d5308_0_706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86633d5308_0_71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g86633d5308_0_710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6633d5308_0_714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g86633d5308_0_714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6633d530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6633d530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86633d5308_0_718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g86633d5308_0_718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86633d5308_0_724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g86633d5308_0_724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86633d5308_0_731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g86633d5308_0_731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6633d5308_0_735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g86633d5308_0_735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633d5308_0_742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g86633d5308_0_742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86633d5308_0_750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g86633d5308_0_750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6633d5308_0_758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g86633d5308_0_758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86633d5308_0_764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g86633d5308_0_764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86633d5308_0_768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g86633d5308_0_768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86633d5308_0_776:notes"/>
          <p:cNvSpPr txBox="1"/>
          <p:nvPr>
            <p:ph idx="1" type="body"/>
          </p:nvPr>
        </p:nvSpPr>
        <p:spPr>
          <a:xfrm>
            <a:off x="685787" y="434338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g86633d5308_0_776:notes"/>
          <p:cNvSpPr/>
          <p:nvPr>
            <p:ph idx="2" type="sldImg"/>
          </p:nvPr>
        </p:nvSpPr>
        <p:spPr>
          <a:xfrm>
            <a:off x="1143141" y="685795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6845" y="204087"/>
            <a:ext cx="82287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6845" y="1202646"/>
            <a:ext cx="82287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456845" y="204087"/>
            <a:ext cx="82287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456845" y="1202646"/>
            <a:ext cx="82287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5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6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6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5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6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6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7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6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68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6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69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7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71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7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7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72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8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7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80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79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75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8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87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87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87.png"/><Relationship Id="rId4" Type="http://schemas.openxmlformats.org/officeDocument/2006/relationships/image" Target="../media/image84.png"/><Relationship Id="rId5" Type="http://schemas.openxmlformats.org/officeDocument/2006/relationships/hyperlink" Target="https://github.com/torvalds/linux/commit/580a05f9" TargetMode="External"/><Relationship Id="rId6" Type="http://schemas.openxmlformats.org/officeDocument/2006/relationships/image" Target="../media/image91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87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88.png"/><Relationship Id="rId4" Type="http://schemas.openxmlformats.org/officeDocument/2006/relationships/image" Target="../media/image86.png"/><Relationship Id="rId5" Type="http://schemas.openxmlformats.org/officeDocument/2006/relationships/image" Target="../media/image83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88.png"/><Relationship Id="rId4" Type="http://schemas.openxmlformats.org/officeDocument/2006/relationships/image" Target="../media/image86.png"/><Relationship Id="rId5" Type="http://schemas.openxmlformats.org/officeDocument/2006/relationships/image" Target="../media/image85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87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88.png"/><Relationship Id="rId4" Type="http://schemas.openxmlformats.org/officeDocument/2006/relationships/image" Target="../media/image86.png"/><Relationship Id="rId5" Type="http://schemas.openxmlformats.org/officeDocument/2006/relationships/image" Target="../media/image90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88.png"/><Relationship Id="rId4" Type="http://schemas.openxmlformats.org/officeDocument/2006/relationships/image" Target="../media/image86.png"/><Relationship Id="rId5" Type="http://schemas.openxmlformats.org/officeDocument/2006/relationships/image" Target="../media/image8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87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8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hyperlink" Target="https://git-scm.com/downloads" TargetMode="External"/><Relationship Id="rId6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hyperlink" Target="https://github.com/organizations/plan" TargetMode="External"/><Relationship Id="rId5" Type="http://schemas.openxmlformats.org/officeDocument/2006/relationships/hyperlink" Target="https://github.com/facebook" TargetMode="External"/><Relationship Id="rId6" Type="http://schemas.openxmlformats.org/officeDocument/2006/relationships/hyperlink" Target="https://github.com/facebook/react" TargetMode="External"/><Relationship Id="rId7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hyperlink" Target="http://git.savannah.gnu.org/cgit/" TargetMode="External"/><Relationship Id="rId10" Type="http://schemas.openxmlformats.org/officeDocument/2006/relationships/hyperlink" Target="http://git.kernel.org/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github.com/nodejs/node" TargetMode="External"/><Relationship Id="rId4" Type="http://schemas.openxmlformats.org/officeDocument/2006/relationships/hyperlink" Target="https://github.com/tensorflow/tensorflow" TargetMode="External"/><Relationship Id="rId9" Type="http://schemas.openxmlformats.org/officeDocument/2006/relationships/hyperlink" Target="http://git.apache.org/" TargetMode="External"/><Relationship Id="rId5" Type="http://schemas.openxmlformats.org/officeDocument/2006/relationships/hyperlink" Target="https://github.com/spring-projects/spring-boot" TargetMode="External"/><Relationship Id="rId6" Type="http://schemas.openxmlformats.org/officeDocument/2006/relationships/hyperlink" Target="https://github.com/facebook/react" TargetMode="External"/><Relationship Id="rId7" Type="http://schemas.openxmlformats.org/officeDocument/2006/relationships/hyperlink" Target="https://github.com/elastic/elasticsearch" TargetMode="External"/><Relationship Id="rId8" Type="http://schemas.openxmlformats.org/officeDocument/2006/relationships/hyperlink" Target="https://github.com/mitsuhiko/flask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8.png"/><Relationship Id="rId4" Type="http://schemas.openxmlformats.org/officeDocument/2006/relationships/hyperlink" Target="https://github.com/tensorflow/tensorflow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git.kernel.org/" TargetMode="External"/><Relationship Id="rId4" Type="http://schemas.openxmlformats.org/officeDocument/2006/relationships/image" Target="../media/image2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3.png"/><Relationship Id="rId4" Type="http://schemas.openxmlformats.org/officeDocument/2006/relationships/hyperlink" Target="https://www.openhub.net/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www.openhub.net/accounts/namhyung" TargetMode="External"/><Relationship Id="rId4" Type="http://schemas.openxmlformats.org/officeDocument/2006/relationships/image" Target="../media/image2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8.png"/><Relationship Id="rId4" Type="http://schemas.openxmlformats.org/officeDocument/2006/relationships/hyperlink" Target="https://github.com/namhyung/uftrac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namhyung/uftrace" TargetMode="External"/><Relationship Id="rId4" Type="http://schemas.openxmlformats.org/officeDocument/2006/relationships/image" Target="../media/image3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youtu.be/U3hTR6-pWu0" TargetMode="External"/><Relationship Id="rId4" Type="http://schemas.openxmlformats.org/officeDocument/2006/relationships/hyperlink" Target="http://tracingsummit.org/wiki/TracingSummit2016uftrace" TargetMode="External"/><Relationship Id="rId5" Type="http://schemas.openxmlformats.org/officeDocument/2006/relationships/image" Target="../media/image6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6.png"/><Relationship Id="rId4" Type="http://schemas.openxmlformats.org/officeDocument/2006/relationships/hyperlink" Target="https://youtu.be/LNav5qvyK7I" TargetMode="External"/><Relationship Id="rId5" Type="http://schemas.openxmlformats.org/officeDocument/2006/relationships/hyperlink" Target="https://cppcon.org/" TargetMode="External"/><Relationship Id="rId6" Type="http://schemas.openxmlformats.org/officeDocument/2006/relationships/hyperlink" Target="https://github.com/CppCon/CppCon2016/blob/master/Lightning%20Talks%20and%20Lunch%20Sessions/uftrace%20-%20A%20function%20graph%20tracer%20C%20C%2B%2B%20userspace%20programs/uftrace%20-%20A%20function%20graph%20tracer%20C%20C%2B%2B%20userspace%20programs%20-%20Namhyung%20Kim%20and%20Honggyu%20Kim%20-%20CppCon%202016.pdf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8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4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/>
        </p:nvSpPr>
        <p:spPr>
          <a:xfrm>
            <a:off x="0" y="1808850"/>
            <a:ext cx="9144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3C78D8"/>
                </a:solidFill>
              </a:rPr>
              <a:t>오픈소스 협업</a:t>
            </a:r>
            <a:r>
              <a:rPr b="1" lang="ko" sz="3000"/>
              <a:t>를 위한</a:t>
            </a:r>
            <a:endParaRPr b="1" sz="30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400">
                <a:solidFill>
                  <a:srgbClr val="6AA84F"/>
                </a:solidFill>
              </a:rPr>
              <a:t>Git/GitHub</a:t>
            </a:r>
            <a:r>
              <a:rPr b="1" lang="ko" sz="3400"/>
              <a:t> 고급실습</a:t>
            </a:r>
            <a:endParaRPr b="1" sz="2400"/>
          </a:p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2" name="Google Shape;62;p15"/>
          <p:cNvSpPr txBox="1"/>
          <p:nvPr/>
        </p:nvSpPr>
        <p:spPr>
          <a:xfrm>
            <a:off x="6583150" y="3769275"/>
            <a:ext cx="243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9999"/>
                </a:solidFill>
              </a:rPr>
              <a:t>리얼리눅스   송태웅</a:t>
            </a:r>
            <a:endParaRPr b="1" sz="2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/>
        </p:nvSpPr>
        <p:spPr>
          <a:xfrm>
            <a:off x="358325" y="495875"/>
            <a:ext cx="8558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실습1: 가장 오래된 역사 부터 두번째 commit 이후에 새로운 커밋 commit 3개 넣기 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122325" y="1497900"/>
            <a:ext cx="19092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* 결과 확인하기</a:t>
            </a:r>
            <a:br>
              <a:rPr b="1" lang="ko">
                <a:solidFill>
                  <a:srgbClr val="E06666"/>
                </a:solidFill>
              </a:rPr>
            </a:br>
            <a:r>
              <a:rPr b="1" lang="ko">
                <a:solidFill>
                  <a:srgbClr val="E06666"/>
                </a:solidFill>
              </a:rPr>
              <a:t>(새로운 commit 3개)</a:t>
            </a:r>
            <a:endParaRPr b="1">
              <a:solidFill>
                <a:srgbClr val="E06666"/>
              </a:solidFill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7638" y="752801"/>
            <a:ext cx="5368725" cy="419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4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272" y="82941"/>
            <a:ext cx="6911540" cy="4915729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14"/>
          <p:cNvSpPr/>
          <p:nvPr/>
        </p:nvSpPr>
        <p:spPr>
          <a:xfrm>
            <a:off x="1700352" y="133228"/>
            <a:ext cx="6179400" cy="7791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14"/>
          <p:cNvSpPr/>
          <p:nvPr/>
        </p:nvSpPr>
        <p:spPr>
          <a:xfrm>
            <a:off x="1078272" y="4219547"/>
            <a:ext cx="5142600" cy="7791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3615" y="111024"/>
            <a:ext cx="7280531" cy="48654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15"/>
          <p:cNvSpPr/>
          <p:nvPr/>
        </p:nvSpPr>
        <p:spPr>
          <a:xfrm>
            <a:off x="1658880" y="3450872"/>
            <a:ext cx="3151800" cy="10281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6" name="Google Shape;1146;p115"/>
          <p:cNvCxnSpPr/>
          <p:nvPr/>
        </p:nvCxnSpPr>
        <p:spPr>
          <a:xfrm>
            <a:off x="3119217" y="2769710"/>
            <a:ext cx="16914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7" name="Google Shape;1147;p115"/>
          <p:cNvCxnSpPr/>
          <p:nvPr/>
        </p:nvCxnSpPr>
        <p:spPr>
          <a:xfrm>
            <a:off x="3483648" y="2520887"/>
            <a:ext cx="1161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8" name="Google Shape;1148;p115"/>
          <p:cNvCxnSpPr/>
          <p:nvPr/>
        </p:nvCxnSpPr>
        <p:spPr>
          <a:xfrm>
            <a:off x="1857423" y="2322351"/>
            <a:ext cx="2040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4768" y="49961"/>
            <a:ext cx="5722935" cy="5036222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116"/>
          <p:cNvSpPr/>
          <p:nvPr/>
        </p:nvSpPr>
        <p:spPr>
          <a:xfrm>
            <a:off x="2571264" y="1824704"/>
            <a:ext cx="2405400" cy="331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5" name="Google Shape;1155;p116"/>
          <p:cNvCxnSpPr/>
          <p:nvPr/>
        </p:nvCxnSpPr>
        <p:spPr>
          <a:xfrm>
            <a:off x="4125647" y="3018533"/>
            <a:ext cx="29244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6" name="Google Shape;1156;p116"/>
          <p:cNvCxnSpPr/>
          <p:nvPr/>
        </p:nvCxnSpPr>
        <p:spPr>
          <a:xfrm>
            <a:off x="3649536" y="4727643"/>
            <a:ext cx="33177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7" name="Google Shape;1157;p116"/>
          <p:cNvCxnSpPr/>
          <p:nvPr/>
        </p:nvCxnSpPr>
        <p:spPr>
          <a:xfrm>
            <a:off x="2488320" y="4893525"/>
            <a:ext cx="28200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216" y="50287"/>
            <a:ext cx="6884110" cy="501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17"/>
          <p:cNvSpPr/>
          <p:nvPr/>
        </p:nvSpPr>
        <p:spPr>
          <a:xfrm>
            <a:off x="1161216" y="3151762"/>
            <a:ext cx="4313100" cy="11610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4" name="Google Shape;1164;p117"/>
          <p:cNvCxnSpPr/>
          <p:nvPr/>
        </p:nvCxnSpPr>
        <p:spPr>
          <a:xfrm>
            <a:off x="1305552" y="1027947"/>
            <a:ext cx="32562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9" name="Google Shape;1169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328" y="82615"/>
            <a:ext cx="7215876" cy="5041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0" name="Google Shape;1170;p118"/>
          <p:cNvCxnSpPr/>
          <p:nvPr/>
        </p:nvCxnSpPr>
        <p:spPr>
          <a:xfrm>
            <a:off x="1276815" y="547934"/>
            <a:ext cx="32562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1" name="Google Shape;1171;p118"/>
          <p:cNvSpPr/>
          <p:nvPr/>
        </p:nvSpPr>
        <p:spPr>
          <a:xfrm>
            <a:off x="1824768" y="3450872"/>
            <a:ext cx="3566400" cy="5304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Google Shape;1176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169" y="32981"/>
            <a:ext cx="4704131" cy="5059082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19"/>
          <p:cNvSpPr/>
          <p:nvPr/>
        </p:nvSpPr>
        <p:spPr>
          <a:xfrm>
            <a:off x="2903040" y="630875"/>
            <a:ext cx="2571300" cy="2487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19"/>
          <p:cNvSpPr/>
          <p:nvPr/>
        </p:nvSpPr>
        <p:spPr>
          <a:xfrm>
            <a:off x="2903040" y="2437293"/>
            <a:ext cx="3317700" cy="2487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119"/>
          <p:cNvSpPr/>
          <p:nvPr/>
        </p:nvSpPr>
        <p:spPr>
          <a:xfrm>
            <a:off x="2820096" y="4893525"/>
            <a:ext cx="3317700" cy="2487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Google Shape;1184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160" y="165882"/>
            <a:ext cx="6718229" cy="49029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5" name="Google Shape;1185;p120"/>
          <p:cNvCxnSpPr/>
          <p:nvPr/>
        </p:nvCxnSpPr>
        <p:spPr>
          <a:xfrm>
            <a:off x="1990656" y="945006"/>
            <a:ext cx="24054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6" name="Google Shape;1186;p120"/>
          <p:cNvSpPr/>
          <p:nvPr/>
        </p:nvSpPr>
        <p:spPr>
          <a:xfrm>
            <a:off x="1327104" y="4229996"/>
            <a:ext cx="4561800" cy="8295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2992" y="82941"/>
            <a:ext cx="6303525" cy="49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21"/>
          <p:cNvSpPr/>
          <p:nvPr/>
        </p:nvSpPr>
        <p:spPr>
          <a:xfrm>
            <a:off x="1575936" y="829411"/>
            <a:ext cx="2903100" cy="2487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Google Shape;1197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0159" y="49961"/>
            <a:ext cx="5126346" cy="5009447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22"/>
          <p:cNvSpPr/>
          <p:nvPr/>
        </p:nvSpPr>
        <p:spPr>
          <a:xfrm>
            <a:off x="1907712" y="49961"/>
            <a:ext cx="2654400" cy="2487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22"/>
          <p:cNvSpPr/>
          <p:nvPr/>
        </p:nvSpPr>
        <p:spPr>
          <a:xfrm>
            <a:off x="5806080" y="3234703"/>
            <a:ext cx="1078200" cy="4146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0" name="Google Shape;1200;p122"/>
          <p:cNvCxnSpPr/>
          <p:nvPr/>
        </p:nvCxnSpPr>
        <p:spPr>
          <a:xfrm>
            <a:off x="3234816" y="1327058"/>
            <a:ext cx="16590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1" name="Google Shape;1201;p122"/>
          <p:cNvCxnSpPr/>
          <p:nvPr/>
        </p:nvCxnSpPr>
        <p:spPr>
          <a:xfrm>
            <a:off x="2820096" y="4810584"/>
            <a:ext cx="2736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Google Shape;1206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3859" y="100248"/>
            <a:ext cx="5935187" cy="5042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7" name="Google Shape;1207;p123"/>
          <p:cNvCxnSpPr/>
          <p:nvPr/>
        </p:nvCxnSpPr>
        <p:spPr>
          <a:xfrm>
            <a:off x="3285105" y="1691476"/>
            <a:ext cx="7791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8" name="Google Shape;1208;p123"/>
          <p:cNvCxnSpPr/>
          <p:nvPr/>
        </p:nvCxnSpPr>
        <p:spPr>
          <a:xfrm>
            <a:off x="2559508" y="364418"/>
            <a:ext cx="33294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9" name="Google Shape;1209;p123"/>
          <p:cNvCxnSpPr/>
          <p:nvPr/>
        </p:nvCxnSpPr>
        <p:spPr>
          <a:xfrm>
            <a:off x="2123889" y="3599121"/>
            <a:ext cx="24381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0" name="Google Shape;1210;p123"/>
          <p:cNvSpPr/>
          <p:nvPr/>
        </p:nvSpPr>
        <p:spPr>
          <a:xfrm>
            <a:off x="6220800" y="3782636"/>
            <a:ext cx="1358400" cy="5304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/>
        </p:nvSpPr>
        <p:spPr>
          <a:xfrm>
            <a:off x="2539350" y="1896600"/>
            <a:ext cx="43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Rebase 집중 실습2:</a:t>
            </a:r>
            <a:endParaRPr b="1" sz="2600">
              <a:solidFill>
                <a:srgbClr val="999999"/>
              </a:solidFill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1334550" y="28592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50" name="Google Shape;150;p25"/>
          <p:cNvSpPr txBox="1"/>
          <p:nvPr/>
        </p:nvSpPr>
        <p:spPr>
          <a:xfrm>
            <a:off x="0" y="25961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위 예제에서 넣은 (중간에 낀) 3개를</a:t>
            </a:r>
            <a:endParaRPr b="1" sz="3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commit을 1개로 합치기</a:t>
            </a:r>
            <a:endParaRPr b="1" sz="3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24"/>
          <p:cNvSpPr txBox="1"/>
          <p:nvPr/>
        </p:nvSpPr>
        <p:spPr>
          <a:xfrm>
            <a:off x="1922733" y="1492940"/>
            <a:ext cx="6054900" cy="21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450" lIns="81625" spcFirstLastPara="1" rIns="81625" wrap="square" tIns="42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오픈소스 프로젝트 uftrace:</a:t>
            </a:r>
            <a:br>
              <a:rPr lang="ko" sz="1600"/>
            </a:br>
            <a:br>
              <a:rPr lang="ko" sz="1600"/>
            </a:br>
            <a:r>
              <a:rPr b="1" lang="ko" sz="2900" strike="noStrike">
                <a:solidFill>
                  <a:srgbClr val="009933"/>
                </a:solidFill>
                <a:latin typeface="Arial"/>
                <a:ea typeface="Arial"/>
                <a:cs typeface="Arial"/>
                <a:sym typeface="Arial"/>
              </a:rPr>
              <a:t>Issue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1" lang="ko" sz="2900" strike="noStrike">
                <a:solidFill>
                  <a:srgbClr val="996600"/>
                </a:solidFill>
                <a:latin typeface="Arial"/>
                <a:ea typeface="Arial"/>
                <a:cs typeface="Arial"/>
                <a:sym typeface="Arial"/>
              </a:rPr>
              <a:t>Disscusion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과정 예시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0" name="Google Shape;1220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2992" y="82615"/>
            <a:ext cx="5888819" cy="5047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1" name="Google Shape;1221;p125"/>
          <p:cNvCxnSpPr/>
          <p:nvPr/>
        </p:nvCxnSpPr>
        <p:spPr>
          <a:xfrm>
            <a:off x="2156544" y="1327058"/>
            <a:ext cx="2571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2" name="Google Shape;1222;p125"/>
          <p:cNvSpPr/>
          <p:nvPr/>
        </p:nvSpPr>
        <p:spPr>
          <a:xfrm>
            <a:off x="5971968" y="1211462"/>
            <a:ext cx="1492800" cy="4473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" name="Google Shape;1227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160" y="82615"/>
            <a:ext cx="6386465" cy="50081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8" name="Google Shape;1228;p126"/>
          <p:cNvCxnSpPr/>
          <p:nvPr/>
        </p:nvCxnSpPr>
        <p:spPr>
          <a:xfrm>
            <a:off x="2985984" y="2985879"/>
            <a:ext cx="13272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9" name="Google Shape;1229;p126"/>
          <p:cNvCxnSpPr/>
          <p:nvPr/>
        </p:nvCxnSpPr>
        <p:spPr>
          <a:xfrm>
            <a:off x="2156544" y="829411"/>
            <a:ext cx="1161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0" name="Google Shape;1230;p126"/>
          <p:cNvCxnSpPr/>
          <p:nvPr/>
        </p:nvCxnSpPr>
        <p:spPr>
          <a:xfrm>
            <a:off x="4313088" y="829411"/>
            <a:ext cx="20736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1" name="Google Shape;1231;p126"/>
          <p:cNvCxnSpPr/>
          <p:nvPr/>
        </p:nvCxnSpPr>
        <p:spPr>
          <a:xfrm>
            <a:off x="4478976" y="1907645"/>
            <a:ext cx="2736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Google Shape;1236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9516" y="82941"/>
            <a:ext cx="5103491" cy="49807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7" name="Google Shape;1237;p127"/>
          <p:cNvCxnSpPr/>
          <p:nvPr/>
        </p:nvCxnSpPr>
        <p:spPr>
          <a:xfrm>
            <a:off x="6137856" y="3317644"/>
            <a:ext cx="7464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8" name="Google Shape;1238;p127"/>
          <p:cNvCxnSpPr/>
          <p:nvPr/>
        </p:nvCxnSpPr>
        <p:spPr>
          <a:xfrm>
            <a:off x="2571264" y="3433239"/>
            <a:ext cx="4977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9" name="Google Shape;1239;p127"/>
          <p:cNvCxnSpPr/>
          <p:nvPr/>
        </p:nvCxnSpPr>
        <p:spPr>
          <a:xfrm>
            <a:off x="3898368" y="4179709"/>
            <a:ext cx="16590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0" name="Google Shape;1240;p127"/>
          <p:cNvCxnSpPr/>
          <p:nvPr/>
        </p:nvCxnSpPr>
        <p:spPr>
          <a:xfrm>
            <a:off x="2654208" y="1377345"/>
            <a:ext cx="24054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5" name="Google Shape;1245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824" y="82941"/>
            <a:ext cx="5805876" cy="49976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6" name="Google Shape;1246;p128"/>
          <p:cNvCxnSpPr/>
          <p:nvPr/>
        </p:nvCxnSpPr>
        <p:spPr>
          <a:xfrm>
            <a:off x="3566592" y="746470"/>
            <a:ext cx="2571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1" name="Google Shape;1251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0656" y="82941"/>
            <a:ext cx="5225289" cy="5035242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29"/>
          <p:cNvSpPr/>
          <p:nvPr/>
        </p:nvSpPr>
        <p:spPr>
          <a:xfrm>
            <a:off x="2654208" y="4529106"/>
            <a:ext cx="1492800" cy="2814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3" name="Google Shape;1253;p129"/>
          <p:cNvCxnSpPr/>
          <p:nvPr/>
        </p:nvCxnSpPr>
        <p:spPr>
          <a:xfrm>
            <a:off x="3815424" y="1658822"/>
            <a:ext cx="2322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4" name="Google Shape;1254;p129"/>
          <p:cNvCxnSpPr/>
          <p:nvPr/>
        </p:nvCxnSpPr>
        <p:spPr>
          <a:xfrm>
            <a:off x="3202161" y="1409999"/>
            <a:ext cx="15255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" name="Google Shape;1259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526" y="82941"/>
            <a:ext cx="5502521" cy="4992140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130"/>
          <p:cNvSpPr/>
          <p:nvPr/>
        </p:nvSpPr>
        <p:spPr>
          <a:xfrm>
            <a:off x="1990656" y="3815290"/>
            <a:ext cx="2571300" cy="331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5" name="Google Shape;1265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060" y="82941"/>
            <a:ext cx="8619017" cy="4976467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131"/>
          <p:cNvSpPr/>
          <p:nvPr/>
        </p:nvSpPr>
        <p:spPr>
          <a:xfrm>
            <a:off x="414720" y="1575881"/>
            <a:ext cx="829500" cy="331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764" y="82615"/>
            <a:ext cx="6677738" cy="5017936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132"/>
          <p:cNvSpPr/>
          <p:nvPr/>
        </p:nvSpPr>
        <p:spPr>
          <a:xfrm>
            <a:off x="6220800" y="1294404"/>
            <a:ext cx="1492800" cy="5304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3" name="Google Shape;1273;p132"/>
          <p:cNvCxnSpPr/>
          <p:nvPr/>
        </p:nvCxnSpPr>
        <p:spPr>
          <a:xfrm>
            <a:off x="1824768" y="3566467"/>
            <a:ext cx="28200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4" name="Google Shape;1274;p132"/>
          <p:cNvCxnSpPr/>
          <p:nvPr/>
        </p:nvCxnSpPr>
        <p:spPr>
          <a:xfrm>
            <a:off x="1940367" y="4013827"/>
            <a:ext cx="2736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5" name="Google Shape;1275;p132"/>
          <p:cNvCxnSpPr/>
          <p:nvPr/>
        </p:nvCxnSpPr>
        <p:spPr>
          <a:xfrm>
            <a:off x="5041950" y="2239410"/>
            <a:ext cx="10128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6" name="Google Shape;1276;p132"/>
          <p:cNvCxnSpPr/>
          <p:nvPr/>
        </p:nvCxnSpPr>
        <p:spPr>
          <a:xfrm>
            <a:off x="1691535" y="2405292"/>
            <a:ext cx="11787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1" name="Google Shape;1281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048" y="66941"/>
            <a:ext cx="6386465" cy="50094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2" name="Google Shape;1282;p133"/>
          <p:cNvCxnSpPr/>
          <p:nvPr/>
        </p:nvCxnSpPr>
        <p:spPr>
          <a:xfrm>
            <a:off x="2802462" y="1244116"/>
            <a:ext cx="34185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3" name="Google Shape;1283;p133"/>
          <p:cNvCxnSpPr/>
          <p:nvPr/>
        </p:nvCxnSpPr>
        <p:spPr>
          <a:xfrm>
            <a:off x="2156544" y="1575881"/>
            <a:ext cx="35664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4" name="Google Shape;1284;p133"/>
          <p:cNvCxnSpPr/>
          <p:nvPr/>
        </p:nvCxnSpPr>
        <p:spPr>
          <a:xfrm>
            <a:off x="4230144" y="3898232"/>
            <a:ext cx="29031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실습2: 위 예제에서 넣은 (중간에 낀) 3개 commit을 1개로 합치기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983675" y="1018475"/>
            <a:ext cx="70656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* 참고:  hello_3.c 커밋, hello_2.c 커밋, hello_1.c 커밋 총 3개의 커밋을 합친다.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</a:rPr>
              <a:t>(1) hello_3.c 커밋과 hello_2.c 커밋을 합친다.</a:t>
            </a:r>
            <a:endParaRPr b="1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125" y="1354903"/>
            <a:ext cx="5296000" cy="43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6255950" y="1943550"/>
            <a:ext cx="2888100" cy="1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* reset --soft HEAD~1 설명: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--hard와는 다르게 commit 정보만 삭제하고 파일 변경분은 남겨둔다.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git reset --hard HEAD~1 은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최신커밋삭제 뿐만아니라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파일의 변경분도 완전히 삭제한다. 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6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Google Shape;1289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328" y="117881"/>
            <a:ext cx="6681003" cy="49415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0" name="Google Shape;1290;p134"/>
          <p:cNvCxnSpPr/>
          <p:nvPr/>
        </p:nvCxnSpPr>
        <p:spPr>
          <a:xfrm>
            <a:off x="6137856" y="912352"/>
            <a:ext cx="912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1" name="Google Shape;1291;p134"/>
          <p:cNvCxnSpPr/>
          <p:nvPr/>
        </p:nvCxnSpPr>
        <p:spPr>
          <a:xfrm>
            <a:off x="1824768" y="1078234"/>
            <a:ext cx="1410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2" name="Google Shape;1292;p134"/>
          <p:cNvCxnSpPr/>
          <p:nvPr/>
        </p:nvCxnSpPr>
        <p:spPr>
          <a:xfrm>
            <a:off x="1824768" y="4345591"/>
            <a:ext cx="2985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7" name="Google Shape;1297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097" y="82615"/>
            <a:ext cx="6332586" cy="50114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8" name="Google Shape;1298;p135"/>
          <p:cNvCxnSpPr/>
          <p:nvPr/>
        </p:nvCxnSpPr>
        <p:spPr>
          <a:xfrm>
            <a:off x="3750114" y="1957932"/>
            <a:ext cx="645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9" name="Google Shape;1299;p135"/>
          <p:cNvCxnSpPr/>
          <p:nvPr/>
        </p:nvCxnSpPr>
        <p:spPr>
          <a:xfrm>
            <a:off x="1990656" y="1161175"/>
            <a:ext cx="19077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0" name="Google Shape;1300;p135"/>
          <p:cNvCxnSpPr/>
          <p:nvPr/>
        </p:nvCxnSpPr>
        <p:spPr>
          <a:xfrm>
            <a:off x="3234816" y="2405292"/>
            <a:ext cx="34008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1" name="Google Shape;1301;p135"/>
          <p:cNvCxnSpPr/>
          <p:nvPr/>
        </p:nvCxnSpPr>
        <p:spPr>
          <a:xfrm>
            <a:off x="3533937" y="4013827"/>
            <a:ext cx="14928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2" name="Google Shape;1302;p135"/>
          <p:cNvCxnSpPr/>
          <p:nvPr/>
        </p:nvCxnSpPr>
        <p:spPr>
          <a:xfrm>
            <a:off x="4631802" y="1957932"/>
            <a:ext cx="645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8066" y="82941"/>
            <a:ext cx="5766691" cy="49989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8" name="Google Shape;1308;p136"/>
          <p:cNvCxnSpPr/>
          <p:nvPr/>
        </p:nvCxnSpPr>
        <p:spPr>
          <a:xfrm>
            <a:off x="3898368" y="1161175"/>
            <a:ext cx="14928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9" name="Google Shape;1309;p136"/>
          <p:cNvCxnSpPr/>
          <p:nvPr/>
        </p:nvCxnSpPr>
        <p:spPr>
          <a:xfrm>
            <a:off x="3815424" y="3317644"/>
            <a:ext cx="1410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0" name="Google Shape;1310;p136"/>
          <p:cNvCxnSpPr/>
          <p:nvPr/>
        </p:nvCxnSpPr>
        <p:spPr>
          <a:xfrm>
            <a:off x="4594575" y="3184416"/>
            <a:ext cx="879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1" name="Google Shape;1311;p136"/>
          <p:cNvCxnSpPr/>
          <p:nvPr/>
        </p:nvCxnSpPr>
        <p:spPr>
          <a:xfrm>
            <a:off x="4594575" y="1027947"/>
            <a:ext cx="879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6" name="Google Shape;1316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824" y="82941"/>
            <a:ext cx="5631831" cy="492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7" name="Google Shape;1317;p137"/>
          <p:cNvCxnSpPr/>
          <p:nvPr/>
        </p:nvCxnSpPr>
        <p:spPr>
          <a:xfrm>
            <a:off x="2355087" y="696183"/>
            <a:ext cx="17091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8" name="Google Shape;1318;p137"/>
          <p:cNvCxnSpPr/>
          <p:nvPr/>
        </p:nvCxnSpPr>
        <p:spPr>
          <a:xfrm>
            <a:off x="2355087" y="1907645"/>
            <a:ext cx="17091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9" name="Google Shape;1319;p137"/>
          <p:cNvCxnSpPr/>
          <p:nvPr/>
        </p:nvCxnSpPr>
        <p:spPr>
          <a:xfrm>
            <a:off x="2355087" y="3732349"/>
            <a:ext cx="7968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9488" y="82941"/>
            <a:ext cx="4398164" cy="4976467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38"/>
          <p:cNvSpPr/>
          <p:nvPr/>
        </p:nvSpPr>
        <p:spPr>
          <a:xfrm>
            <a:off x="4230144" y="2289697"/>
            <a:ext cx="912300" cy="10281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6" name="Google Shape;1326;p138"/>
          <p:cNvCxnSpPr/>
          <p:nvPr/>
        </p:nvCxnSpPr>
        <p:spPr>
          <a:xfrm>
            <a:off x="4330722" y="2935592"/>
            <a:ext cx="645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7" name="Google Shape;1327;p138"/>
          <p:cNvCxnSpPr/>
          <p:nvPr/>
        </p:nvCxnSpPr>
        <p:spPr>
          <a:xfrm>
            <a:off x="2719518" y="4363224"/>
            <a:ext cx="1095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8" name="Google Shape;1328;p138"/>
          <p:cNvCxnSpPr/>
          <p:nvPr/>
        </p:nvCxnSpPr>
        <p:spPr>
          <a:xfrm>
            <a:off x="2953329" y="4561760"/>
            <a:ext cx="6135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3" name="Google Shape;1333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364" y="82615"/>
            <a:ext cx="8116473" cy="50398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4" name="Google Shape;1334;p139"/>
          <p:cNvCxnSpPr/>
          <p:nvPr/>
        </p:nvCxnSpPr>
        <p:spPr>
          <a:xfrm>
            <a:off x="2138910" y="2787343"/>
            <a:ext cx="1842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5" name="Google Shape;1335;p139"/>
          <p:cNvCxnSpPr/>
          <p:nvPr/>
        </p:nvCxnSpPr>
        <p:spPr>
          <a:xfrm>
            <a:off x="2322432" y="3865578"/>
            <a:ext cx="24882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6" name="Google Shape;1336;p139"/>
          <p:cNvCxnSpPr/>
          <p:nvPr/>
        </p:nvCxnSpPr>
        <p:spPr>
          <a:xfrm>
            <a:off x="2820096" y="4013827"/>
            <a:ext cx="34008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7" name="Google Shape;1337;p139"/>
          <p:cNvCxnSpPr/>
          <p:nvPr/>
        </p:nvCxnSpPr>
        <p:spPr>
          <a:xfrm>
            <a:off x="1327104" y="4561760"/>
            <a:ext cx="29859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851" y="268089"/>
            <a:ext cx="8725794" cy="4708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3" name="Google Shape;1343;p140"/>
          <p:cNvCxnSpPr/>
          <p:nvPr/>
        </p:nvCxnSpPr>
        <p:spPr>
          <a:xfrm>
            <a:off x="995328" y="2571174"/>
            <a:ext cx="2571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4" name="Google Shape;1344;p140"/>
          <p:cNvSpPr/>
          <p:nvPr/>
        </p:nvSpPr>
        <p:spPr>
          <a:xfrm>
            <a:off x="1244160" y="3782636"/>
            <a:ext cx="2488200" cy="4473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5" name="Google Shape;1345;p140"/>
          <p:cNvCxnSpPr/>
          <p:nvPr/>
        </p:nvCxnSpPr>
        <p:spPr>
          <a:xfrm>
            <a:off x="995328" y="3151762"/>
            <a:ext cx="1161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Google Shape;1350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2944" y="17307"/>
            <a:ext cx="7053586" cy="5125696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141"/>
          <p:cNvSpPr/>
          <p:nvPr/>
        </p:nvSpPr>
        <p:spPr>
          <a:xfrm>
            <a:off x="6718464" y="1377345"/>
            <a:ext cx="1575900" cy="5304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2" name="Google Shape;1352;p141"/>
          <p:cNvCxnSpPr/>
          <p:nvPr/>
        </p:nvCxnSpPr>
        <p:spPr>
          <a:xfrm>
            <a:off x="1990656" y="1409999"/>
            <a:ext cx="19905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Google Shape;1357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096" y="32654"/>
            <a:ext cx="6193479" cy="5074754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142"/>
          <p:cNvSpPr/>
          <p:nvPr/>
        </p:nvSpPr>
        <p:spPr>
          <a:xfrm>
            <a:off x="6220800" y="1409999"/>
            <a:ext cx="1575900" cy="5304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9" name="Google Shape;1359;p142"/>
          <p:cNvCxnSpPr/>
          <p:nvPr/>
        </p:nvCxnSpPr>
        <p:spPr>
          <a:xfrm>
            <a:off x="2985984" y="299110"/>
            <a:ext cx="19905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0" name="Google Shape;1360;p142"/>
          <p:cNvCxnSpPr/>
          <p:nvPr/>
        </p:nvCxnSpPr>
        <p:spPr>
          <a:xfrm>
            <a:off x="2692088" y="1572615"/>
            <a:ext cx="2201400" cy="330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43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366" name="Google Shape;1366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56">
            <a:off x="136335" y="125588"/>
            <a:ext cx="282469" cy="282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7" name="Google Shape;1367;p143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8" name="Google Shape;1368;p143"/>
          <p:cNvSpPr txBox="1"/>
          <p:nvPr/>
        </p:nvSpPr>
        <p:spPr>
          <a:xfrm>
            <a:off x="-61575" y="2309275"/>
            <a:ext cx="92055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>
                <a:solidFill>
                  <a:srgbClr val="E06666"/>
                </a:solidFill>
              </a:rPr>
              <a:t> 오픈소스 협업</a:t>
            </a:r>
            <a:r>
              <a:rPr b="1" lang="ko" sz="3200">
                <a:solidFill>
                  <a:srgbClr val="666666"/>
                </a:solidFill>
              </a:rPr>
              <a:t> 관련</a:t>
            </a:r>
            <a:r>
              <a:rPr b="1" lang="ko" sz="3200">
                <a:solidFill>
                  <a:srgbClr val="E06666"/>
                </a:solidFill>
              </a:rPr>
              <a:t> </a:t>
            </a:r>
            <a:r>
              <a:rPr b="1" lang="ko" sz="3200">
                <a:solidFill>
                  <a:srgbClr val="6AA84F"/>
                </a:solidFill>
              </a:rPr>
              <a:t>FAQ</a:t>
            </a:r>
            <a:endParaRPr b="1" sz="32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175" y="1432924"/>
            <a:ext cx="6189575" cy="3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실습2: 위 예제에서 넣은 (중간에 낀) 3개 commit을 1개로 합치기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983675" y="1018475"/>
            <a:ext cx="70656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* 참고:  hello_3.c 커밋, hello_2.c 커밋, hello_1.c 커밋 총 3개의 커밋을 합친다.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</a:rPr>
              <a:t>(2) hello_3.c 커밋과 hello_2.c 커밋을 합쳐진 결과를 확인한다.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7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44"/>
          <p:cNvSpPr txBox="1"/>
          <p:nvPr/>
        </p:nvSpPr>
        <p:spPr>
          <a:xfrm>
            <a:off x="352607" y="92225"/>
            <a:ext cx="1150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6AA84F"/>
                </a:solidFill>
              </a:rPr>
              <a:t>R</a:t>
            </a:r>
            <a:r>
              <a:rPr b="1" lang="ko" sz="1400">
                <a:solidFill>
                  <a:srgbClr val="434343"/>
                </a:solidFill>
              </a:rPr>
              <a:t>eal Linux</a:t>
            </a:r>
            <a:endParaRPr b="1" sz="1400">
              <a:solidFill>
                <a:srgbClr val="434343"/>
              </a:solidFill>
            </a:endParaRPr>
          </a:p>
        </p:txBody>
      </p:sp>
      <p:pic>
        <p:nvPicPr>
          <p:cNvPr id="1374" name="Google Shape;1374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0">
            <a:off x="123668" y="113914"/>
            <a:ext cx="256225" cy="25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5" name="Google Shape;1375;p144"/>
          <p:cNvCxnSpPr/>
          <p:nvPr/>
        </p:nvCxnSpPr>
        <p:spPr>
          <a:xfrm>
            <a:off x="92455" y="449786"/>
            <a:ext cx="4209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6" name="Google Shape;1376;p144"/>
          <p:cNvSpPr txBox="1"/>
          <p:nvPr/>
        </p:nvSpPr>
        <p:spPr>
          <a:xfrm>
            <a:off x="1297542" y="2030760"/>
            <a:ext cx="69576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1. 버그를 수정했을때 </a:t>
            </a:r>
            <a:r>
              <a:rPr b="1" lang="ko" sz="2900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commit message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어떻게 작성할것인가 ?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144"/>
          <p:cNvSpPr txBox="1"/>
          <p:nvPr/>
        </p:nvSpPr>
        <p:spPr>
          <a:xfrm>
            <a:off x="1762057" y="3277797"/>
            <a:ext cx="6493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(예시, B라는 문제가 발생했는데, if문에 A라는 조건이 없어서였다.)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45"/>
          <p:cNvSpPr txBox="1"/>
          <p:nvPr/>
        </p:nvSpPr>
        <p:spPr>
          <a:xfrm>
            <a:off x="2062171" y="1121980"/>
            <a:ext cx="6339900" cy="3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b="1" lang="ko" sz="1800" strike="noStrike">
                <a:latin typeface="arial"/>
                <a:ea typeface="arial"/>
                <a:cs typeface="arial"/>
                <a:sym typeface="arial"/>
              </a:rPr>
              <a:t>제목작성 요령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190500" lvl="1" marL="3937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Noto Sans Symbols"/>
              <a:buChar char="✔"/>
            </a:pPr>
            <a:r>
              <a:rPr b="1" i="0" lang="ko" sz="18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카테고리분류</a:t>
            </a:r>
            <a:endParaRPr b="0" i="0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1" marL="393700" marR="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800"/>
              <a:buFont typeface="Noto Sans Symbols"/>
              <a:buChar char="✔"/>
            </a:pPr>
            <a:r>
              <a:rPr b="1" i="0" lang="ko" sz="18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한줄요약</a:t>
            </a:r>
            <a:endParaRPr b="0" i="0" sz="18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1" marL="393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b="1" lang="ko" sz="1800" strike="noStrike">
                <a:latin typeface="arial"/>
                <a:ea typeface="arial"/>
                <a:cs typeface="arial"/>
                <a:sym typeface="arial"/>
              </a:rPr>
              <a:t>본문작성 요령</a:t>
            </a:r>
            <a:endParaRPr b="1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66700" lvl="0" marL="4191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Noto Sans Symbols"/>
              <a:buChar char="●"/>
            </a:pPr>
            <a:r>
              <a:rPr b="1" lang="ko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구체적인 서술</a:t>
            </a:r>
            <a:endParaRPr sz="1800">
              <a:solidFill>
                <a:srgbClr val="666666"/>
              </a:solidFill>
            </a:endParaRPr>
          </a:p>
          <a:p>
            <a:pPr indent="-266700" lvl="0" marL="4191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Noto Sans Symbols"/>
              <a:buChar char="●"/>
            </a:pPr>
            <a:r>
              <a:rPr b="1" lang="ko" sz="18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why 이유</a:t>
            </a:r>
            <a:r>
              <a:rPr b="1" lang="ko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가 들어나게 </a:t>
            </a:r>
            <a:endParaRPr sz="1800">
              <a:solidFill>
                <a:srgbClr val="666666"/>
              </a:solidFill>
            </a:endParaRPr>
          </a:p>
          <a:p>
            <a:pPr indent="-266700" lvl="0" marL="4191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Noto Sans Symbols"/>
              <a:buChar char="●"/>
            </a:pPr>
            <a:r>
              <a:rPr b="1" lang="ko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해당 line에 대한 blame 조사와 cc등과 함께 명시</a:t>
            </a:r>
            <a:endParaRPr b="1"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4191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Noto Sans Symbols"/>
              <a:buChar char="●"/>
            </a:pPr>
            <a:r>
              <a:rPr b="1" lang="ko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참고할 commit ID, title 정보</a:t>
            </a:r>
            <a:endParaRPr sz="1800">
              <a:solidFill>
                <a:srgbClr val="666666"/>
              </a:solidFill>
            </a:endParaRPr>
          </a:p>
          <a:p>
            <a:pPr indent="-266700" lvl="0" marL="4191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Noto Sans Symbols"/>
              <a:buChar char="●"/>
            </a:pPr>
            <a:r>
              <a:rPr b="1" lang="ko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해결한 issue 번호</a:t>
            </a:r>
            <a:endParaRPr sz="1800">
              <a:solidFill>
                <a:srgbClr val="666666"/>
              </a:solidFill>
            </a:endParaRPr>
          </a:p>
          <a:p>
            <a:pPr indent="-266700" lvl="0" marL="4191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Noto Sans Symbols"/>
              <a:buChar char="●"/>
            </a:pPr>
            <a:r>
              <a:rPr b="1" lang="ko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함께작업한 사람 또는 Reporter, Suggester 명시</a:t>
            </a:r>
            <a:endParaRPr b="1"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1" marL="3937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90500" lvl="0" marL="1905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Noto Sans Symbols"/>
              <a:buChar char="●"/>
            </a:pPr>
            <a:r>
              <a:rPr b="1" lang="ko" sz="1800" strike="noStrike">
                <a:latin typeface="arial"/>
                <a:ea typeface="arial"/>
                <a:cs typeface="arial"/>
                <a:sym typeface="arial"/>
              </a:rPr>
              <a:t>라이센스와 본인인증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190500" lvl="1" marL="39370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800"/>
              <a:buFont typeface="Noto Sans Symbols"/>
              <a:buChar char="✔"/>
            </a:pPr>
            <a:r>
              <a:rPr b="1" i="0" lang="ko" sz="18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signed-off-by, CLA등록</a:t>
            </a:r>
            <a:endParaRPr b="0" i="0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145"/>
          <p:cNvSpPr txBox="1"/>
          <p:nvPr/>
        </p:nvSpPr>
        <p:spPr>
          <a:xfrm>
            <a:off x="1741833" y="497651"/>
            <a:ext cx="58890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 strike="noStrik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Commit message </a:t>
            </a:r>
            <a:r>
              <a:rPr b="1" lang="ko" sz="3300" strike="noStrike">
                <a:latin typeface="arial"/>
                <a:ea typeface="arial"/>
                <a:cs typeface="arial"/>
                <a:sym typeface="arial"/>
              </a:rPr>
              <a:t>작성 Tips</a:t>
            </a:r>
            <a:endParaRPr b="0" sz="3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145"/>
          <p:cNvSpPr txBox="1"/>
          <p:nvPr/>
        </p:nvSpPr>
        <p:spPr>
          <a:xfrm>
            <a:off x="352607" y="92225"/>
            <a:ext cx="1150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6AA84F"/>
                </a:solidFill>
              </a:rPr>
              <a:t>R</a:t>
            </a:r>
            <a:r>
              <a:rPr b="1" lang="ko" sz="1400">
                <a:solidFill>
                  <a:srgbClr val="434343"/>
                </a:solidFill>
              </a:rPr>
              <a:t>eal Linux</a:t>
            </a:r>
            <a:endParaRPr b="1" sz="1400">
              <a:solidFill>
                <a:srgbClr val="434343"/>
              </a:solidFill>
            </a:endParaRPr>
          </a:p>
        </p:txBody>
      </p:sp>
      <p:pic>
        <p:nvPicPr>
          <p:cNvPr id="1385" name="Google Shape;1385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0">
            <a:off x="123668" y="113914"/>
            <a:ext cx="256225" cy="25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6" name="Google Shape;1386;p145"/>
          <p:cNvCxnSpPr/>
          <p:nvPr/>
        </p:nvCxnSpPr>
        <p:spPr>
          <a:xfrm>
            <a:off x="92455" y="449786"/>
            <a:ext cx="4209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46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392" name="Google Shape;1392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56">
            <a:off x="136335" y="125588"/>
            <a:ext cx="282469" cy="282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3" name="Google Shape;1393;p146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4" name="Google Shape;1394;p146"/>
          <p:cNvSpPr txBox="1"/>
          <p:nvPr/>
        </p:nvSpPr>
        <p:spPr>
          <a:xfrm>
            <a:off x="358325" y="495875"/>
            <a:ext cx="8558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실습1: 예시 커밋 살펴보기  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395" name="Google Shape;1395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552800"/>
            <a:ext cx="310488" cy="3104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146"/>
          <p:cNvSpPr txBox="1"/>
          <p:nvPr/>
        </p:nvSpPr>
        <p:spPr>
          <a:xfrm>
            <a:off x="2107888" y="4508289"/>
            <a:ext cx="47430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u="sng">
                <a:solidFill>
                  <a:schemeClr val="hlink"/>
                </a:solidFill>
                <a:hlinkClick r:id="rId5"/>
              </a:rPr>
              <a:t>https://github.com/torvalds/linux/commit/580a05f9</a:t>
            </a:r>
            <a:endParaRPr sz="1600"/>
          </a:p>
        </p:txBody>
      </p:sp>
      <p:pic>
        <p:nvPicPr>
          <p:cNvPr id="1397" name="Google Shape;1397;p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3636" y="1018597"/>
            <a:ext cx="6494310" cy="3489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47"/>
          <p:cNvSpPr txBox="1"/>
          <p:nvPr/>
        </p:nvSpPr>
        <p:spPr>
          <a:xfrm>
            <a:off x="583220" y="837974"/>
            <a:ext cx="77112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2. push 를 했는데 아래와 같은 에러가 발생한다 왜 이런현상이 발생할까 ?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147"/>
          <p:cNvSpPr txBox="1"/>
          <p:nvPr/>
        </p:nvSpPr>
        <p:spPr>
          <a:xfrm>
            <a:off x="352607" y="92225"/>
            <a:ext cx="1150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6AA84F"/>
                </a:solidFill>
              </a:rPr>
              <a:t>R</a:t>
            </a:r>
            <a:r>
              <a:rPr b="1" lang="ko" sz="1400">
                <a:solidFill>
                  <a:srgbClr val="434343"/>
                </a:solidFill>
              </a:rPr>
              <a:t>eal Linux</a:t>
            </a:r>
            <a:endParaRPr b="1" sz="1400">
              <a:solidFill>
                <a:srgbClr val="434343"/>
              </a:solidFill>
            </a:endParaRPr>
          </a:p>
        </p:txBody>
      </p:sp>
      <p:pic>
        <p:nvPicPr>
          <p:cNvPr id="1404" name="Google Shape;140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0">
            <a:off x="123668" y="113914"/>
            <a:ext cx="256225" cy="25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5" name="Google Shape;1405;p147"/>
          <p:cNvCxnSpPr/>
          <p:nvPr/>
        </p:nvCxnSpPr>
        <p:spPr>
          <a:xfrm>
            <a:off x="92455" y="449786"/>
            <a:ext cx="4209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06" name="Google Shape;1406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6" y="1615513"/>
            <a:ext cx="8758320" cy="3709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48"/>
          <p:cNvSpPr txBox="1"/>
          <p:nvPr/>
        </p:nvSpPr>
        <p:spPr>
          <a:xfrm>
            <a:off x="746496" y="1987321"/>
            <a:ext cx="77112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3. maintainer/reviewer가 PR에 댓글로 </a:t>
            </a:r>
            <a:r>
              <a:rPr b="1" lang="ko" sz="2900" strike="noStrike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rebase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하라고 comment 했다. 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60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어떤 상황인가 ? 어떻게 대처해야하는가 ?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148"/>
          <p:cNvSpPr txBox="1"/>
          <p:nvPr/>
        </p:nvSpPr>
        <p:spPr>
          <a:xfrm>
            <a:off x="352607" y="92225"/>
            <a:ext cx="1150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6AA84F"/>
                </a:solidFill>
              </a:rPr>
              <a:t>R</a:t>
            </a:r>
            <a:r>
              <a:rPr b="1" lang="ko" sz="1400">
                <a:solidFill>
                  <a:srgbClr val="434343"/>
                </a:solidFill>
              </a:rPr>
              <a:t>eal Linux</a:t>
            </a:r>
            <a:endParaRPr b="1" sz="1400">
              <a:solidFill>
                <a:srgbClr val="434343"/>
              </a:solidFill>
            </a:endParaRPr>
          </a:p>
        </p:txBody>
      </p:sp>
      <p:pic>
        <p:nvPicPr>
          <p:cNvPr id="1413" name="Google Shape;1413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0">
            <a:off x="123668" y="113914"/>
            <a:ext cx="256225" cy="25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4" name="Google Shape;1414;p148"/>
          <p:cNvCxnSpPr/>
          <p:nvPr/>
        </p:nvCxnSpPr>
        <p:spPr>
          <a:xfrm>
            <a:off x="92455" y="449786"/>
            <a:ext cx="4209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49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420" name="Google Shape;1420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56">
            <a:off x="136335" y="125588"/>
            <a:ext cx="282469" cy="282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1" name="Google Shape;1421;p149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2" name="Google Shape;1422;p149"/>
          <p:cNvSpPr txBox="1"/>
          <p:nvPr/>
        </p:nvSpPr>
        <p:spPr>
          <a:xfrm>
            <a:off x="358325" y="495875"/>
            <a:ext cx="85782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예시:  </a:t>
            </a:r>
            <a:r>
              <a:rPr b="1" lang="ko" sz="1600">
                <a:solidFill>
                  <a:srgbClr val="666666"/>
                </a:solidFill>
              </a:rPr>
              <a:t>Upstream으로 부터 최신 commit 내용 가져와서 Rebase 작업하기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423" name="Google Shape;1423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552800"/>
            <a:ext cx="310488" cy="31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30235" y="828709"/>
            <a:ext cx="9273909" cy="434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50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430" name="Google Shape;1430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56">
            <a:off x="136335" y="125588"/>
            <a:ext cx="282469" cy="282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1" name="Google Shape;1431;p150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2" name="Google Shape;1432;p150"/>
          <p:cNvSpPr txBox="1"/>
          <p:nvPr/>
        </p:nvSpPr>
        <p:spPr>
          <a:xfrm>
            <a:off x="358325" y="495875"/>
            <a:ext cx="85782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예시:  </a:t>
            </a:r>
            <a:r>
              <a:rPr b="1" lang="ko" sz="1600">
                <a:solidFill>
                  <a:srgbClr val="666666"/>
                </a:solidFill>
              </a:rPr>
              <a:t>Upstream으로 부터 최신 commit 내용 가져와서 fork 한프로젝트  master 갱신하기 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433" name="Google Shape;1433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552800"/>
            <a:ext cx="310488" cy="31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403" y="863288"/>
            <a:ext cx="7588242" cy="4280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51"/>
          <p:cNvSpPr txBox="1"/>
          <p:nvPr/>
        </p:nvSpPr>
        <p:spPr>
          <a:xfrm>
            <a:off x="746496" y="1987321"/>
            <a:ext cx="77112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4. 새로운 class나 구조체를 추가하려고 할때, 참고할만한 commit을 어떻게 찾을까 ?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151"/>
          <p:cNvSpPr txBox="1"/>
          <p:nvPr/>
        </p:nvSpPr>
        <p:spPr>
          <a:xfrm>
            <a:off x="352607" y="92225"/>
            <a:ext cx="1150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6AA84F"/>
                </a:solidFill>
              </a:rPr>
              <a:t>R</a:t>
            </a:r>
            <a:r>
              <a:rPr b="1" lang="ko" sz="1400">
                <a:solidFill>
                  <a:srgbClr val="434343"/>
                </a:solidFill>
              </a:rPr>
              <a:t>eal Linux</a:t>
            </a:r>
            <a:endParaRPr b="1" sz="1400">
              <a:solidFill>
                <a:srgbClr val="434343"/>
              </a:solidFill>
            </a:endParaRPr>
          </a:p>
        </p:txBody>
      </p:sp>
      <p:pic>
        <p:nvPicPr>
          <p:cNvPr id="1441" name="Google Shape;144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0">
            <a:off x="123668" y="113914"/>
            <a:ext cx="256225" cy="25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2" name="Google Shape;1442;p151"/>
          <p:cNvCxnSpPr/>
          <p:nvPr/>
        </p:nvCxnSpPr>
        <p:spPr>
          <a:xfrm>
            <a:off x="92455" y="449786"/>
            <a:ext cx="4209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152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448" name="Google Shape;1448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56">
            <a:off x="136335" y="125588"/>
            <a:ext cx="282469" cy="282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9" name="Google Shape;1449;p152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0" name="Google Shape;1450;p152"/>
          <p:cNvSpPr txBox="1"/>
          <p:nvPr/>
        </p:nvSpPr>
        <p:spPr>
          <a:xfrm>
            <a:off x="358325" y="495875"/>
            <a:ext cx="85782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 git blame 명령: 해당소스라인에서 마지막으로 누가 수정했는지</a:t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                           commit ID 추적이 가능하다.</a:t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                           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451" name="Google Shape;1451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552800"/>
            <a:ext cx="310488" cy="31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240" y="1477921"/>
            <a:ext cx="8867211" cy="3596841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152"/>
          <p:cNvSpPr/>
          <p:nvPr/>
        </p:nvSpPr>
        <p:spPr>
          <a:xfrm>
            <a:off x="122321" y="3723551"/>
            <a:ext cx="7949700" cy="229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53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459" name="Google Shape;1459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56">
            <a:off x="136335" y="125588"/>
            <a:ext cx="282469" cy="282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0" name="Google Shape;1460;p153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1" name="Google Shape;1461;p153"/>
          <p:cNvSpPr txBox="1"/>
          <p:nvPr/>
        </p:nvSpPr>
        <p:spPr>
          <a:xfrm>
            <a:off x="358325" y="495875"/>
            <a:ext cx="85782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 실습: node_http_parser.cc 의 </a:t>
            </a:r>
            <a:r>
              <a:rPr b="1" lang="ko" sz="1800">
                <a:solidFill>
                  <a:srgbClr val="3C78D8"/>
                </a:solidFill>
              </a:rPr>
              <a:t>Parser 클래스</a:t>
            </a:r>
            <a:r>
              <a:rPr b="1" lang="ko" sz="1800">
                <a:solidFill>
                  <a:srgbClr val="666666"/>
                </a:solidFill>
              </a:rPr>
              <a:t> 만든 </a:t>
            </a:r>
            <a:r>
              <a:rPr b="1" lang="ko" sz="1800">
                <a:solidFill>
                  <a:srgbClr val="E06666"/>
                </a:solidFill>
              </a:rPr>
              <a:t>최초 Commit</a:t>
            </a:r>
            <a:r>
              <a:rPr b="1" lang="ko" sz="1800">
                <a:solidFill>
                  <a:srgbClr val="666666"/>
                </a:solidFill>
              </a:rPr>
              <a:t> 을 찾아낼수있다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462" name="Google Shape;1462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552800"/>
            <a:ext cx="310488" cy="31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4737" y="975559"/>
            <a:ext cx="6334304" cy="4167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실습2: 위 예제에서 넣은 (중간에 낀) 3개 commit을 1개로 합치기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983675" y="1018475"/>
            <a:ext cx="70656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* 참고:  hello_3.c 커밋, hello_2.c 커밋, hello_1.c 커밋 총 3개의 커밋을 합친다.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</a:rPr>
              <a:t>(3) 이전 커밋(helo_2.c + hello_3.c)과 hello_1.c 커밋 합치기</a:t>
            </a:r>
            <a:endParaRPr b="1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25" y="1354903"/>
            <a:ext cx="5296000" cy="432774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8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54"/>
          <p:cNvSpPr txBox="1"/>
          <p:nvPr/>
        </p:nvSpPr>
        <p:spPr>
          <a:xfrm>
            <a:off x="289324" y="1381263"/>
            <a:ext cx="8502900" cy="27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5. commit 10개를 하나의 PR로 전송하였다. maintainer/reviewer의 comment는 다음과같다.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600"/>
              </a:spcBef>
              <a:spcAft>
                <a:spcPts val="0"/>
              </a:spcAft>
              <a:buNone/>
            </a:pPr>
            <a:r>
              <a:rPr b="1" lang="ko" sz="25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“3번째,5번째,8번째 커밋메시지를 수정하고 2번째 커밋을     3개로 쪼개고 9번째 커밋을 10번째 커밋에 합쳐야한다.”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600"/>
              </a:spcBef>
              <a:spcAft>
                <a:spcPts val="0"/>
              </a:spcAft>
              <a:buNone/>
            </a:pPr>
            <a:r>
              <a:rPr b="1" lang="ko" sz="25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어떤방법으로 수정을 할것인가 ?</a:t>
            </a:r>
            <a:endParaRPr b="0" sz="25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154"/>
          <p:cNvSpPr txBox="1"/>
          <p:nvPr/>
        </p:nvSpPr>
        <p:spPr>
          <a:xfrm>
            <a:off x="352607" y="92225"/>
            <a:ext cx="1150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6AA84F"/>
                </a:solidFill>
              </a:rPr>
              <a:t>R</a:t>
            </a:r>
            <a:r>
              <a:rPr b="1" lang="ko" sz="1400">
                <a:solidFill>
                  <a:srgbClr val="434343"/>
                </a:solidFill>
              </a:rPr>
              <a:t>eal Linux</a:t>
            </a:r>
            <a:endParaRPr b="1" sz="1400">
              <a:solidFill>
                <a:srgbClr val="434343"/>
              </a:solidFill>
            </a:endParaRPr>
          </a:p>
        </p:txBody>
      </p:sp>
      <p:pic>
        <p:nvPicPr>
          <p:cNvPr id="1470" name="Google Shape;1470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0">
            <a:off x="123668" y="113914"/>
            <a:ext cx="256225" cy="25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1" name="Google Shape;1471;p154"/>
          <p:cNvCxnSpPr/>
          <p:nvPr/>
        </p:nvCxnSpPr>
        <p:spPr>
          <a:xfrm>
            <a:off x="92455" y="449786"/>
            <a:ext cx="4209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55"/>
          <p:cNvSpPr txBox="1"/>
          <p:nvPr/>
        </p:nvSpPr>
        <p:spPr>
          <a:xfrm>
            <a:off x="746496" y="1780948"/>
            <a:ext cx="7711200" cy="19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6. 버그수정을 하다보니 간단한 refactoring    할일이 생겨났다.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60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commit을 하나로 작성하는게 이상적일까 두개로 나눠서 작성하는게 이상적일까 ?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155"/>
          <p:cNvSpPr txBox="1"/>
          <p:nvPr/>
        </p:nvSpPr>
        <p:spPr>
          <a:xfrm>
            <a:off x="352607" y="92225"/>
            <a:ext cx="1150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6AA84F"/>
                </a:solidFill>
              </a:rPr>
              <a:t>R</a:t>
            </a:r>
            <a:r>
              <a:rPr b="1" lang="ko" sz="1400">
                <a:solidFill>
                  <a:srgbClr val="434343"/>
                </a:solidFill>
              </a:rPr>
              <a:t>eal Linux</a:t>
            </a:r>
            <a:endParaRPr b="1" sz="1400">
              <a:solidFill>
                <a:srgbClr val="434343"/>
              </a:solidFill>
            </a:endParaRPr>
          </a:p>
        </p:txBody>
      </p:sp>
      <p:pic>
        <p:nvPicPr>
          <p:cNvPr id="1478" name="Google Shape;1478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0">
            <a:off x="123668" y="113914"/>
            <a:ext cx="256225" cy="25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9" name="Google Shape;1479;p155"/>
          <p:cNvCxnSpPr/>
          <p:nvPr/>
        </p:nvCxnSpPr>
        <p:spPr>
          <a:xfrm>
            <a:off x="92455" y="449786"/>
            <a:ext cx="4209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175" y="1432924"/>
            <a:ext cx="6189575" cy="3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실습2: 위 예제에서 넣은 (중간에 낀) 3개 commit을 1개로 합치기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983675" y="1018475"/>
            <a:ext cx="70656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* 참고:  hello_3.c 커밋, hello_2.c 커밋, hello_1.c 커밋 총 3개의 커밋을 합친다.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</a:rPr>
              <a:t>(4) 이전 커밋(helo_2.c + hello_3.c)과 hello_1.c 커밋 합치기</a:t>
            </a:r>
            <a:endParaRPr b="1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9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/>
        </p:nvSpPr>
        <p:spPr>
          <a:xfrm>
            <a:off x="2539350" y="1896600"/>
            <a:ext cx="43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Rebase 집중 실습3:</a:t>
            </a:r>
            <a:endParaRPr b="1" sz="2600">
              <a:solidFill>
                <a:srgbClr val="999999"/>
              </a:solidFill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1334550" y="28592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2" name="Google Shape;202;p30"/>
          <p:cNvSpPr txBox="1"/>
          <p:nvPr/>
        </p:nvSpPr>
        <p:spPr>
          <a:xfrm>
            <a:off x="0" y="25961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가장 오래된 역사에서 두번째 커밋</a:t>
            </a:r>
            <a:endParaRPr b="1" sz="3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"Add knapsack problem PDF" 삭제하기</a:t>
            </a:r>
            <a:endParaRPr b="1" sz="3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실습3: 가장 오래된 역사에서 두번째 커밋 "Add knapsack problem PDF" 삭제하기</a:t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/>
        </p:nvSpPr>
        <p:spPr>
          <a:xfrm>
            <a:off x="983675" y="1018475"/>
            <a:ext cx="70656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</a:rPr>
              <a:t>(1) 가장 오래된 커밋에서 두번째 커밋을 찾아내고 지운다.</a:t>
            </a:r>
            <a:endParaRPr b="1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3850" y="1122650"/>
            <a:ext cx="5616301" cy="43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실습3: 가장 오래된 역사에서 두번째 커밋 "Add knapsack problem PDF" 삭제하기</a:t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/>
        </p:nvSpPr>
        <p:spPr>
          <a:xfrm>
            <a:off x="983675" y="1018475"/>
            <a:ext cx="70656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</a:rPr>
              <a:t>(2) 가장 오래된 커밋에서 두번째 커밋을 지운결과를 확인한다.</a:t>
            </a:r>
            <a:endParaRPr b="1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963" y="1018475"/>
            <a:ext cx="5108275" cy="39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32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/>
        </p:nvSpPr>
        <p:spPr>
          <a:xfrm>
            <a:off x="2539350" y="1896600"/>
            <a:ext cx="43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git blame 명령:</a:t>
            </a:r>
            <a:endParaRPr b="1" sz="2600">
              <a:solidFill>
                <a:srgbClr val="999999"/>
              </a:solidFill>
            </a:endParaRPr>
          </a:p>
        </p:txBody>
      </p:sp>
      <p:sp>
        <p:nvSpPr>
          <p:cNvPr id="230" name="Google Shape;230;p33"/>
          <p:cNvSpPr txBox="1"/>
          <p:nvPr/>
        </p:nvSpPr>
        <p:spPr>
          <a:xfrm>
            <a:off x="1334550" y="28592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31" name="Google Shape;231;p33"/>
          <p:cNvSpPr txBox="1"/>
          <p:nvPr/>
        </p:nvSpPr>
        <p:spPr>
          <a:xfrm>
            <a:off x="0" y="25961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해당 소스라인 대해서 </a:t>
            </a:r>
            <a:r>
              <a:rPr b="1" lang="ko" sz="3000">
                <a:solidFill>
                  <a:srgbClr val="E06666"/>
                </a:solidFill>
              </a:rPr>
              <a:t>누가</a:t>
            </a:r>
            <a:r>
              <a:rPr b="1" lang="ko" sz="3000">
                <a:solidFill>
                  <a:srgbClr val="666666"/>
                </a:solidFill>
              </a:rPr>
              <a:t> </a:t>
            </a:r>
            <a:r>
              <a:rPr b="1" lang="ko" sz="3000">
                <a:solidFill>
                  <a:srgbClr val="E06666"/>
                </a:solidFill>
              </a:rPr>
              <a:t>마지막</a:t>
            </a:r>
            <a:r>
              <a:rPr b="1" lang="ko" sz="3000">
                <a:solidFill>
                  <a:srgbClr val="666666"/>
                </a:solidFill>
              </a:rPr>
              <a:t>으로 </a:t>
            </a:r>
            <a:r>
              <a:rPr b="1" lang="ko" sz="3000">
                <a:solidFill>
                  <a:srgbClr val="6AA84F"/>
                </a:solidFill>
              </a:rPr>
              <a:t>수정을 했는지</a:t>
            </a:r>
            <a:endParaRPr b="1" sz="3000">
              <a:solidFill>
                <a:srgbClr val="6AA84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3C78D8"/>
                </a:solidFill>
              </a:rPr>
              <a:t>commit ID 추적</a:t>
            </a:r>
            <a:r>
              <a:rPr b="1" lang="ko" sz="3000">
                <a:solidFill>
                  <a:srgbClr val="666666"/>
                </a:solidFill>
              </a:rPr>
              <a:t>이 가능하다</a:t>
            </a:r>
            <a:endParaRPr b="1" sz="3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/>
        </p:nvSpPr>
        <p:spPr>
          <a:xfrm>
            <a:off x="358325" y="495875"/>
            <a:ext cx="8558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실습준비: </a:t>
            </a:r>
            <a:r>
              <a:rPr b="1" lang="ko" sz="1800">
                <a:solidFill>
                  <a:srgbClr val="E06666"/>
                </a:solidFill>
              </a:rPr>
              <a:t>Git 설치</a:t>
            </a:r>
            <a:r>
              <a:rPr b="1" lang="ko" sz="1800">
                <a:solidFill>
                  <a:srgbClr val="666666"/>
                </a:solidFill>
              </a:rPr>
              <a:t>하기 (git-bash)</a:t>
            </a:r>
            <a:endParaRPr b="1" sz="1800">
              <a:solidFill>
                <a:srgbClr val="E06666"/>
              </a:solidFill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550" y="1550500"/>
            <a:ext cx="6306900" cy="350042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" name="Google Shape;70;p16"/>
          <p:cNvSpPr txBox="1"/>
          <p:nvPr/>
        </p:nvSpPr>
        <p:spPr>
          <a:xfrm>
            <a:off x="2529125" y="1018475"/>
            <a:ext cx="42165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u="sng">
                <a:solidFill>
                  <a:schemeClr val="hlink"/>
                </a:solidFill>
                <a:hlinkClick r:id="rId5"/>
              </a:rPr>
              <a:t>https://git-scm.com/downloads</a:t>
            </a:r>
            <a:endParaRPr sz="2000"/>
          </a:p>
        </p:txBody>
      </p:sp>
      <p:sp>
        <p:nvSpPr>
          <p:cNvPr id="71" name="Google Shape;71;p16"/>
          <p:cNvSpPr/>
          <p:nvPr/>
        </p:nvSpPr>
        <p:spPr>
          <a:xfrm>
            <a:off x="5804250" y="3434925"/>
            <a:ext cx="1103700" cy="407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6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50" y="601525"/>
            <a:ext cx="7840403" cy="43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/>
          <p:nvPr/>
        </p:nvSpPr>
        <p:spPr>
          <a:xfrm>
            <a:off x="358325" y="495875"/>
            <a:ext cx="8558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실습: Node.js 소스코드 git clone 하고 간단하게 git blame 테스트</a:t>
            </a:r>
            <a:endParaRPr b="1" sz="1800">
              <a:solidFill>
                <a:srgbClr val="666666"/>
              </a:solidFill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34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200"/>
            <a:ext cx="8839201" cy="274119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/>
          <p:nvPr/>
        </p:nvSpPr>
        <p:spPr>
          <a:xfrm>
            <a:off x="101925" y="1683325"/>
            <a:ext cx="7707000" cy="18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/>
        </p:nvSpPr>
        <p:spPr>
          <a:xfrm>
            <a:off x="2539350" y="1896600"/>
            <a:ext cx="43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Blame 실습1:</a:t>
            </a:r>
            <a:endParaRPr b="1" sz="2600">
              <a:solidFill>
                <a:srgbClr val="999999"/>
              </a:solidFill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1334550" y="28592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53" name="Google Shape;253;p36"/>
          <p:cNvSpPr txBox="1"/>
          <p:nvPr/>
        </p:nvSpPr>
        <p:spPr>
          <a:xfrm>
            <a:off x="0" y="25961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node_http_parser.cc 의 </a:t>
            </a:r>
            <a:r>
              <a:rPr b="1" lang="ko" sz="3000">
                <a:solidFill>
                  <a:srgbClr val="3C78D8"/>
                </a:solidFill>
              </a:rPr>
              <a:t>Parser 클래스 </a:t>
            </a:r>
            <a:r>
              <a:rPr b="1" lang="ko" sz="3000">
                <a:solidFill>
                  <a:srgbClr val="666666"/>
                </a:solidFill>
              </a:rPr>
              <a:t>만든</a:t>
            </a:r>
            <a:endParaRPr b="1" sz="3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06666"/>
                </a:solidFill>
              </a:rPr>
              <a:t>최초 Commit</a:t>
            </a:r>
            <a:r>
              <a:rPr b="1" lang="ko" sz="3000">
                <a:solidFill>
                  <a:srgbClr val="666666"/>
                </a:solidFill>
              </a:rPr>
              <a:t> 을 찾아내라</a:t>
            </a:r>
            <a:endParaRPr b="1" sz="3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5881"/>
            <a:ext cx="9144000" cy="491114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7"/>
          <p:cNvSpPr txBox="1"/>
          <p:nvPr/>
        </p:nvSpPr>
        <p:spPr>
          <a:xfrm>
            <a:off x="358325" y="495875"/>
            <a:ext cx="8558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실습1: node_http_parser.cc 의 Parser 클래스 생성 commit 찾기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7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262" name="Google Shape;26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7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/>
        </p:nvSpPr>
        <p:spPr>
          <a:xfrm>
            <a:off x="2539350" y="1896600"/>
            <a:ext cx="43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Blame 실습2:</a:t>
            </a:r>
            <a:endParaRPr b="1" sz="2600">
              <a:solidFill>
                <a:srgbClr val="999999"/>
              </a:solidFill>
            </a:endParaRPr>
          </a:p>
        </p:txBody>
      </p:sp>
      <p:sp>
        <p:nvSpPr>
          <p:cNvPr id="269" name="Google Shape;269;p38"/>
          <p:cNvSpPr txBox="1"/>
          <p:nvPr/>
        </p:nvSpPr>
        <p:spPr>
          <a:xfrm>
            <a:off x="1334550" y="28592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70" name="Google Shape;270;p38"/>
          <p:cNvSpPr txBox="1"/>
          <p:nvPr/>
        </p:nvSpPr>
        <p:spPr>
          <a:xfrm>
            <a:off x="0" y="25961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AA84F"/>
                </a:solidFill>
              </a:rPr>
              <a:t>node.cc 파일</a:t>
            </a:r>
            <a:r>
              <a:rPr b="1" lang="ko" sz="3000">
                <a:solidFill>
                  <a:srgbClr val="666666"/>
                </a:solidFill>
              </a:rPr>
              <a:t>이 </a:t>
            </a:r>
            <a:r>
              <a:rPr b="1" lang="ko" sz="3000">
                <a:solidFill>
                  <a:srgbClr val="3C78D8"/>
                </a:solidFill>
              </a:rPr>
              <a:t>생성</a:t>
            </a:r>
            <a:r>
              <a:rPr b="1" lang="ko" sz="3000">
                <a:solidFill>
                  <a:srgbClr val="666666"/>
                </a:solidFill>
              </a:rPr>
              <a:t>된</a:t>
            </a:r>
            <a:endParaRPr b="1" sz="3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06666"/>
                </a:solidFill>
              </a:rPr>
              <a:t>진짜 최초 Commit </a:t>
            </a:r>
            <a:r>
              <a:rPr b="1" lang="ko" sz="3000">
                <a:solidFill>
                  <a:srgbClr val="666666"/>
                </a:solidFill>
              </a:rPr>
              <a:t>을 찾아내라</a:t>
            </a:r>
            <a:endParaRPr b="1" sz="3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37" y="674400"/>
            <a:ext cx="6593275" cy="48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9"/>
          <p:cNvSpPr txBox="1"/>
          <p:nvPr/>
        </p:nvSpPr>
        <p:spPr>
          <a:xfrm>
            <a:off x="358325" y="495875"/>
            <a:ext cx="8558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실습1: node.cc 파일이 생성된 진짜 최초 commit 찾기 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39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/>
        </p:nvSpPr>
        <p:spPr>
          <a:xfrm>
            <a:off x="2539350" y="1896600"/>
            <a:ext cx="43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Blame 실습3:</a:t>
            </a:r>
            <a:endParaRPr b="1" sz="2600">
              <a:solidFill>
                <a:srgbClr val="999999"/>
              </a:solidFill>
            </a:endParaRPr>
          </a:p>
        </p:txBody>
      </p:sp>
      <p:sp>
        <p:nvSpPr>
          <p:cNvPr id="286" name="Google Shape;286;p40"/>
          <p:cNvSpPr txBox="1"/>
          <p:nvPr/>
        </p:nvSpPr>
        <p:spPr>
          <a:xfrm>
            <a:off x="1334550" y="28592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87" name="Google Shape;287;p40"/>
          <p:cNvSpPr txBox="1"/>
          <p:nvPr/>
        </p:nvSpPr>
        <p:spPr>
          <a:xfrm>
            <a:off x="0" y="25961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3C78D8"/>
                </a:solidFill>
              </a:rPr>
              <a:t>node 프로젝트</a:t>
            </a:r>
            <a:r>
              <a:rPr b="1" lang="ko" sz="3000">
                <a:solidFill>
                  <a:srgbClr val="666666"/>
                </a:solidFill>
              </a:rPr>
              <a:t>가 </a:t>
            </a:r>
            <a:r>
              <a:rPr b="1" lang="ko" sz="3000">
                <a:solidFill>
                  <a:srgbClr val="6AA84F"/>
                </a:solidFill>
              </a:rPr>
              <a:t>처음</a:t>
            </a:r>
            <a:r>
              <a:rPr b="1" lang="ko" sz="3000">
                <a:solidFill>
                  <a:srgbClr val="666666"/>
                </a:solidFill>
              </a:rPr>
              <a:t> 만들어질때</a:t>
            </a:r>
            <a:endParaRPr b="1" sz="3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06666"/>
                </a:solidFill>
              </a:rPr>
              <a:t>최초</a:t>
            </a:r>
            <a:r>
              <a:rPr b="1" lang="ko" sz="3000">
                <a:solidFill>
                  <a:srgbClr val="666666"/>
                </a:solidFill>
              </a:rPr>
              <a:t>부터 </a:t>
            </a:r>
            <a:r>
              <a:rPr b="1" lang="ko" sz="3000">
                <a:solidFill>
                  <a:srgbClr val="E06666"/>
                </a:solidFill>
              </a:rPr>
              <a:t>Commit 3 개</a:t>
            </a:r>
            <a:r>
              <a:rPr b="1" lang="ko" sz="3000">
                <a:solidFill>
                  <a:srgbClr val="666666"/>
                </a:solidFill>
              </a:rPr>
              <a:t> 찾아내라</a:t>
            </a:r>
            <a:endParaRPr b="1" sz="3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725" y="661652"/>
            <a:ext cx="7667228" cy="448184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 txBox="1"/>
          <p:nvPr/>
        </p:nvSpPr>
        <p:spPr>
          <a:xfrm>
            <a:off x="358325" y="495875"/>
            <a:ext cx="8558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실습1: node 프로젝트의 최초 commit 부터 3개 찾고 확인하기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294" name="Google Shape;29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1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41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/>
        </p:nvSpPr>
        <p:spPr>
          <a:xfrm>
            <a:off x="150" y="1896600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팀 협업 실습:</a:t>
            </a:r>
            <a:endParaRPr b="1" sz="2600">
              <a:solidFill>
                <a:srgbClr val="999999"/>
              </a:solidFill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1334550" y="28592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04" name="Google Shape;304;p42"/>
          <p:cNvSpPr txBox="1"/>
          <p:nvPr/>
        </p:nvSpPr>
        <p:spPr>
          <a:xfrm>
            <a:off x="0" y="2596175"/>
            <a:ext cx="9144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REAME.md에 팀원 이름 리스트 완성하기</a:t>
            </a:r>
            <a:endParaRPr b="1" sz="3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06666"/>
                </a:solidFill>
              </a:rPr>
              <a:t>* 조건: 각자 PR로 본인이름 적기</a:t>
            </a:r>
            <a:endParaRPr b="1" sz="3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/>
        </p:nvSpPr>
        <p:spPr>
          <a:xfrm>
            <a:off x="150" y="1896600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팀 협업 실습1:</a:t>
            </a:r>
            <a:endParaRPr b="1" sz="2600">
              <a:solidFill>
                <a:srgbClr val="999999"/>
              </a:solidFill>
            </a:endParaRPr>
          </a:p>
        </p:txBody>
      </p:sp>
      <p:sp>
        <p:nvSpPr>
          <p:cNvPr id="310" name="Google Shape;310;p43"/>
          <p:cNvSpPr txBox="1"/>
          <p:nvPr/>
        </p:nvSpPr>
        <p:spPr>
          <a:xfrm>
            <a:off x="1334550" y="28592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11" name="Google Shape;311;p43"/>
          <p:cNvSpPr txBox="1"/>
          <p:nvPr/>
        </p:nvSpPr>
        <p:spPr>
          <a:xfrm>
            <a:off x="0" y="25961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팀장이 Orgnization 팀 계정 및 프로젝트 초기화</a:t>
            </a:r>
            <a:endParaRPr b="1" sz="3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358325" y="495875"/>
            <a:ext cx="8558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실습준비: Rebase 실습할 </a:t>
            </a:r>
            <a:r>
              <a:rPr b="1" lang="ko" sz="1800">
                <a:solidFill>
                  <a:srgbClr val="E06666"/>
                </a:solidFill>
              </a:rPr>
              <a:t>GitHub 저장소 clone 하기</a:t>
            </a:r>
            <a:endParaRPr b="1" sz="1800">
              <a:solidFill>
                <a:srgbClr val="E06666"/>
              </a:solidFill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8525" y="1167975"/>
            <a:ext cx="9241043" cy="35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7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실습1: 팀장이 Orgnization 팀 계정 및 프로젝트 초기화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4"/>
          <p:cNvSpPr txBox="1"/>
          <p:nvPr/>
        </p:nvSpPr>
        <p:spPr>
          <a:xfrm>
            <a:off x="983675" y="1018475"/>
            <a:ext cx="7065600" cy="22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3C78D8"/>
                </a:solidFill>
              </a:rPr>
              <a:t>(1) 팀 3~4명을 구성한다.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3C78D8"/>
                </a:solidFill>
              </a:rPr>
              <a:t>(2) 팀장을 선정한다.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3C78D8"/>
                </a:solidFill>
              </a:rPr>
              <a:t>(3) 팀장이 organization 팀계정을 생성한다.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u="sng">
                <a:solidFill>
                  <a:schemeClr val="hlink"/>
                </a:solidFill>
                <a:hlinkClick r:id="rId4"/>
              </a:rPr>
              <a:t>https://github.com/organizations/plan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3C78D8"/>
                </a:solidFill>
              </a:rPr>
              <a:t>* 예시 : </a:t>
            </a:r>
            <a:r>
              <a:rPr b="1" lang="ko" sz="1700">
                <a:solidFill>
                  <a:schemeClr val="dk1"/>
                </a:solidFill>
              </a:rPr>
              <a:t> </a:t>
            </a:r>
            <a:r>
              <a:rPr b="1" lang="ko" sz="1700" u="sng">
                <a:solidFill>
                  <a:schemeClr val="hlink"/>
                </a:solidFill>
                <a:hlinkClick r:id="rId5"/>
              </a:rPr>
              <a:t>https://github.com/facebook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3C78D8"/>
                </a:solidFill>
              </a:rPr>
              <a:t>(4) orgnization 계정으로 (아무파일없는) 빈 프로젝트 하나를 생성한다.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3C78D8"/>
                </a:solidFill>
              </a:rPr>
              <a:t>예시:</a:t>
            </a:r>
            <a:r>
              <a:rPr b="1" lang="ko" sz="1700">
                <a:solidFill>
                  <a:schemeClr val="dk1"/>
                </a:solidFill>
              </a:rPr>
              <a:t> </a:t>
            </a:r>
            <a:r>
              <a:rPr lang="ko" u="sng">
                <a:solidFill>
                  <a:schemeClr val="hlink"/>
                </a:solidFill>
                <a:hlinkClick r:id="rId6"/>
              </a:rPr>
              <a:t>https://github.com/facebook/react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320" name="Google Shape;32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44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실습1: 팀장이 Orgnization 팀 계정 및 프로젝트 초기화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327" name="Google Shape;3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5"/>
          <p:cNvSpPr txBox="1"/>
          <p:nvPr/>
        </p:nvSpPr>
        <p:spPr>
          <a:xfrm>
            <a:off x="358325" y="689225"/>
            <a:ext cx="85029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3C78D8"/>
                </a:solidFill>
              </a:rPr>
              <a:t>(5) 팀장은 노트북에서 비어있는 README.md 파일을 만들고 팀 프로젝트에 push한다.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1202625"/>
            <a:ext cx="6972301" cy="418084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5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331" name="Google Shape;33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45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/>
        </p:nvSpPr>
        <p:spPr>
          <a:xfrm>
            <a:off x="150" y="982200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팀 협업 실습2:</a:t>
            </a:r>
            <a:endParaRPr b="1" sz="2600">
              <a:solidFill>
                <a:srgbClr val="999999"/>
              </a:solidFill>
            </a:endParaRPr>
          </a:p>
        </p:txBody>
      </p:sp>
      <p:sp>
        <p:nvSpPr>
          <p:cNvPr id="338" name="Google Shape;338;p46"/>
          <p:cNvSpPr txBox="1"/>
          <p:nvPr/>
        </p:nvSpPr>
        <p:spPr>
          <a:xfrm>
            <a:off x="1334550" y="19448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39" name="Google Shape;339;p46"/>
          <p:cNvSpPr txBox="1"/>
          <p:nvPr/>
        </p:nvSpPr>
        <p:spPr>
          <a:xfrm>
            <a:off x="0" y="16817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팀 프로젝트의 README.md에</a:t>
            </a:r>
            <a:endParaRPr b="1" sz="3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각자 이름적어서 Pull-Request 제출하기 </a:t>
            </a:r>
            <a:endParaRPr b="1" sz="3000">
              <a:solidFill>
                <a:srgbClr val="666666"/>
              </a:solidFill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0" y="3472200"/>
            <a:ext cx="9144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* 주의 pull request 게시판에서 merge버튼 누르기 금지!!</a:t>
            </a:r>
            <a:endParaRPr b="1" sz="2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실습2: 팀 프로젝트의 README.md에 각자 이름적어서 Pull-Request 제출하기 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7"/>
          <p:cNvSpPr txBox="1"/>
          <p:nvPr/>
        </p:nvSpPr>
        <p:spPr>
          <a:xfrm>
            <a:off x="983675" y="1551875"/>
            <a:ext cx="7065600" cy="22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3C78D8"/>
                </a:solidFill>
              </a:rPr>
              <a:t>(6) 팀 프로젝트에 최초 push가 마무리 되면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3C78D8"/>
                </a:solidFill>
              </a:rPr>
              <a:t>    팀장 포함 해서 각 팀멤버들은 각자 개인계정으로 fork를 한다.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E06666"/>
                </a:solidFill>
              </a:rPr>
              <a:t>* 미션 확인 1: 팀프로젝트에 fork 개수가 팀원수 3명임을 확인받기</a:t>
            </a:r>
            <a:endParaRPr b="1" sz="17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3C78D8"/>
                </a:solidFill>
              </a:rPr>
              <a:t>(7) 팀장 포함해서 각자 노트북에 fork한 프로젝트 git clone 한다.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</p:txBody>
      </p:sp>
      <p:sp>
        <p:nvSpPr>
          <p:cNvPr id="348" name="Google Shape;348;p47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349" name="Google Shape;34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47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실습2: 팀 프로젝트의 README.md에 각자 이름적어서 Pull-Request 제출하기 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356" name="Google Shape;35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8"/>
          <p:cNvSpPr txBox="1"/>
          <p:nvPr/>
        </p:nvSpPr>
        <p:spPr>
          <a:xfrm>
            <a:off x="1039200" y="1451400"/>
            <a:ext cx="7065600" cy="22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3C78D8"/>
                </a:solidFill>
              </a:rPr>
              <a:t>(8) 각자 해당 프로젝트안의 README.md 파일에 이름을 적고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3C78D8"/>
                </a:solidFill>
              </a:rPr>
              <a:t>    commit을 만들어서 Pull-Request를 팀프로젝트에 제출한다.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E06666"/>
                </a:solidFill>
              </a:rPr>
              <a:t>* 미션 확인 2: pull request 게시판 숫자 3 나올시 검사맡기</a:t>
            </a:r>
            <a:endParaRPr b="1" sz="17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E06666"/>
                </a:solidFill>
              </a:rPr>
              <a:t>* 주의: pull request 게시판에서 merge버튼 누르기 금지!!</a:t>
            </a:r>
            <a:endParaRPr b="1" sz="17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359" name="Google Shape;3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48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/>
        </p:nvSpPr>
        <p:spPr>
          <a:xfrm>
            <a:off x="150" y="1896600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팀 협업 실습3:</a:t>
            </a:r>
            <a:endParaRPr b="1" sz="2600">
              <a:solidFill>
                <a:srgbClr val="999999"/>
              </a:solidFill>
            </a:endParaRPr>
          </a:p>
        </p:txBody>
      </p:sp>
      <p:sp>
        <p:nvSpPr>
          <p:cNvPr id="366" name="Google Shape;366;p49"/>
          <p:cNvSpPr txBox="1"/>
          <p:nvPr/>
        </p:nvSpPr>
        <p:spPr>
          <a:xfrm>
            <a:off x="1334550" y="28592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67" name="Google Shape;367;p49"/>
          <p:cNvSpPr txBox="1"/>
          <p:nvPr/>
        </p:nvSpPr>
        <p:spPr>
          <a:xfrm>
            <a:off x="0" y="25961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PR 3개</a:t>
            </a:r>
            <a:r>
              <a:rPr b="1" lang="ko" sz="2000">
                <a:solidFill>
                  <a:srgbClr val="666666"/>
                </a:solidFill>
              </a:rPr>
              <a:t>(팀원수)</a:t>
            </a:r>
            <a:r>
              <a:rPr b="1" lang="ko" sz="3000">
                <a:solidFill>
                  <a:srgbClr val="666666"/>
                </a:solidFill>
              </a:rPr>
              <a:t> 검사받은 후  merge하기 &amp;</a:t>
            </a:r>
            <a:endParaRPr b="1" sz="3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회색버튼</a:t>
            </a:r>
            <a:r>
              <a:rPr b="1" lang="ko" sz="3000">
                <a:solidFill>
                  <a:srgbClr val="666666"/>
                </a:solidFill>
              </a:rPr>
              <a:t>된 Merge버튼 </a:t>
            </a:r>
            <a:r>
              <a:rPr b="1" lang="ko" sz="3000">
                <a:solidFill>
                  <a:srgbClr val="6AA84F"/>
                </a:solidFill>
              </a:rPr>
              <a:t>초록색</a:t>
            </a:r>
            <a:r>
              <a:rPr b="1" lang="ko" sz="3000">
                <a:solidFill>
                  <a:srgbClr val="666666"/>
                </a:solidFill>
              </a:rPr>
              <a:t>만들기</a:t>
            </a:r>
            <a:endParaRPr b="1" sz="3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실습3: PR 3개(팀원수) 검사받은 후  merge하기 &amp;</a:t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800">
                <a:solidFill>
                  <a:srgbClr val="999999"/>
                </a:solidFill>
              </a:rPr>
              <a:t>회색버튼</a:t>
            </a:r>
            <a:r>
              <a:rPr b="1" lang="ko" sz="1800">
                <a:solidFill>
                  <a:srgbClr val="666666"/>
                </a:solidFill>
              </a:rPr>
              <a:t>된 Merge버튼 </a:t>
            </a:r>
            <a:r>
              <a:rPr b="1" lang="ko" sz="1800">
                <a:solidFill>
                  <a:srgbClr val="6AA84F"/>
                </a:solidFill>
              </a:rPr>
              <a:t>초록색</a:t>
            </a:r>
            <a:r>
              <a:rPr b="1" lang="ko" sz="1800">
                <a:solidFill>
                  <a:srgbClr val="666666"/>
                </a:solidFill>
              </a:rPr>
              <a:t>만들기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0"/>
          <p:cNvSpPr txBox="1"/>
          <p:nvPr/>
        </p:nvSpPr>
        <p:spPr>
          <a:xfrm>
            <a:off x="1039200" y="1832400"/>
            <a:ext cx="7065600" cy="22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3C78D8"/>
                </a:solidFill>
              </a:rPr>
              <a:t>(9) 강사님께 검사받고 pull request 머지작업진행하기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3C78D8"/>
                </a:solidFill>
              </a:rPr>
              <a:t>(10) Merge 버튼 (disable)</a:t>
            </a:r>
            <a:r>
              <a:rPr b="1" lang="ko" sz="1700">
                <a:solidFill>
                  <a:srgbClr val="999999"/>
                </a:solidFill>
              </a:rPr>
              <a:t>회색</a:t>
            </a:r>
            <a:r>
              <a:rPr b="1" lang="ko" sz="1700">
                <a:solidFill>
                  <a:srgbClr val="3C78D8"/>
                </a:solidFill>
              </a:rPr>
              <a:t>을 다시 (enable)</a:t>
            </a:r>
            <a:r>
              <a:rPr b="1" lang="ko" sz="1700">
                <a:solidFill>
                  <a:srgbClr val="6AA84F"/>
                </a:solidFill>
              </a:rPr>
              <a:t>초록색</a:t>
            </a:r>
            <a:r>
              <a:rPr b="1" lang="ko" sz="1700">
                <a:solidFill>
                  <a:srgbClr val="3C78D8"/>
                </a:solidFill>
              </a:rPr>
              <a:t>으로 바꾸기 미션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E06666"/>
                </a:solidFill>
              </a:rPr>
              <a:t>* 힌트: rebase</a:t>
            </a:r>
            <a:endParaRPr b="1" sz="17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</p:txBody>
      </p:sp>
      <p:sp>
        <p:nvSpPr>
          <p:cNvPr id="375" name="Google Shape;375;p50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376" name="Google Shape;37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p50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1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실습3: PR 3개(팀원수) </a:t>
            </a:r>
            <a:r>
              <a:rPr b="1" lang="ko" sz="1800">
                <a:solidFill>
                  <a:srgbClr val="999999"/>
                </a:solidFill>
              </a:rPr>
              <a:t>회색버튼</a:t>
            </a:r>
            <a:r>
              <a:rPr b="1" lang="ko" sz="1800">
                <a:solidFill>
                  <a:srgbClr val="666666"/>
                </a:solidFill>
              </a:rPr>
              <a:t>된 Merge버튼 </a:t>
            </a:r>
            <a:r>
              <a:rPr b="1" lang="ko" sz="1800">
                <a:solidFill>
                  <a:srgbClr val="6AA84F"/>
                </a:solidFill>
              </a:rPr>
              <a:t>초록색</a:t>
            </a:r>
            <a:r>
              <a:rPr b="1" lang="ko" sz="1800">
                <a:solidFill>
                  <a:srgbClr val="666666"/>
                </a:solidFill>
              </a:rPr>
              <a:t>만들기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383" name="Google Shape;3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9003" y="495875"/>
            <a:ext cx="5476397" cy="497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"/>
          <p:cNvSpPr txBox="1"/>
          <p:nvPr/>
        </p:nvSpPr>
        <p:spPr>
          <a:xfrm>
            <a:off x="150" y="1210800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팀 협업 실습4:</a:t>
            </a:r>
            <a:endParaRPr b="1" sz="2600">
              <a:solidFill>
                <a:srgbClr val="999999"/>
              </a:solidFill>
            </a:endParaRPr>
          </a:p>
        </p:txBody>
      </p:sp>
      <p:sp>
        <p:nvSpPr>
          <p:cNvPr id="390" name="Google Shape;390;p52"/>
          <p:cNvSpPr txBox="1"/>
          <p:nvPr/>
        </p:nvSpPr>
        <p:spPr>
          <a:xfrm>
            <a:off x="1334550" y="21734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91" name="Google Shape;391;p52"/>
          <p:cNvSpPr txBox="1"/>
          <p:nvPr/>
        </p:nvSpPr>
        <p:spPr>
          <a:xfrm>
            <a:off x="0" y="1910375"/>
            <a:ext cx="9144000" cy="1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666666"/>
                </a:solidFill>
              </a:rPr>
              <a:t>README.md에 팀원 이름리스트 완성후</a:t>
            </a:r>
            <a:endParaRPr b="1" sz="2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666666"/>
                </a:solidFill>
              </a:rPr>
              <a:t>각자 이름옆에 </a:t>
            </a:r>
            <a:r>
              <a:rPr b="1" lang="ko" sz="2000">
                <a:solidFill>
                  <a:srgbClr val="666666"/>
                </a:solidFill>
              </a:rPr>
              <a:t>(사용중인 프로그래밍) </a:t>
            </a:r>
            <a:r>
              <a:rPr b="1" lang="ko" sz="2800">
                <a:solidFill>
                  <a:srgbClr val="666666"/>
                </a:solidFill>
              </a:rPr>
              <a:t>언어명 적기</a:t>
            </a:r>
            <a:endParaRPr b="1" sz="2800">
              <a:solidFill>
                <a:srgbClr val="666666"/>
              </a:solidFill>
            </a:endParaRPr>
          </a:p>
        </p:txBody>
      </p:sp>
      <p:sp>
        <p:nvSpPr>
          <p:cNvPr id="392" name="Google Shape;392;p52"/>
          <p:cNvSpPr txBox="1"/>
          <p:nvPr/>
        </p:nvSpPr>
        <p:spPr>
          <a:xfrm>
            <a:off x="0" y="3167400"/>
            <a:ext cx="9144000" cy="12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* 예시:</a:t>
            </a:r>
            <a:endParaRPr b="1" sz="20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                                                Taeung Song:c</a:t>
            </a:r>
            <a:endParaRPr b="1" sz="20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                                                Younghee Kim:python</a:t>
            </a:r>
            <a:endParaRPr b="1" sz="20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000">
                <a:solidFill>
                  <a:srgbClr val="E06666"/>
                </a:solidFill>
              </a:rPr>
              <a:t>                                                Chulsoo Park:java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393" name="Google Shape;393;p52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394" name="Google Shape;3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p52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 txBox="1"/>
          <p:nvPr/>
        </p:nvSpPr>
        <p:spPr>
          <a:xfrm>
            <a:off x="358325" y="495875"/>
            <a:ext cx="86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실습3: PR 3개(팀원수) 검사받은 후  merge하기 &amp;</a:t>
            </a:r>
            <a:endParaRPr b="1" sz="18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999999"/>
                </a:solidFill>
              </a:rPr>
              <a:t>회색버튼</a:t>
            </a:r>
            <a:r>
              <a:rPr b="1" lang="ko" sz="1800">
                <a:solidFill>
                  <a:srgbClr val="666666"/>
                </a:solidFill>
              </a:rPr>
              <a:t>된 Merge버튼 </a:t>
            </a:r>
            <a:r>
              <a:rPr b="1" lang="ko" sz="1800">
                <a:solidFill>
                  <a:srgbClr val="6AA84F"/>
                </a:solidFill>
              </a:rPr>
              <a:t>초록색</a:t>
            </a:r>
            <a:r>
              <a:rPr b="1" lang="ko" sz="1800">
                <a:solidFill>
                  <a:srgbClr val="666666"/>
                </a:solidFill>
              </a:rPr>
              <a:t>만들기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401" name="Google Shape;4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3"/>
          <p:cNvSpPr txBox="1"/>
          <p:nvPr/>
        </p:nvSpPr>
        <p:spPr>
          <a:xfrm>
            <a:off x="1039200" y="1832400"/>
            <a:ext cx="7065600" cy="22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3C78D8"/>
                </a:solidFill>
              </a:rPr>
              <a:t>(11) README.md에 팀원 이름이 완성되었다면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3C78D8"/>
                </a:solidFill>
              </a:rPr>
              <a:t>       팀원별 merge순서 바꿔서 README.md의 각자 이름옆에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solidFill>
                  <a:srgbClr val="3C78D8"/>
                </a:solidFill>
              </a:rPr>
              <a:t>       각자 본인이 사용 중 인 프로그래밍 언어명 적기</a:t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800">
                <a:solidFill>
                  <a:srgbClr val="E06666"/>
                </a:solidFill>
              </a:rPr>
              <a:t>예시) 송태웅:c</a:t>
            </a:r>
            <a:endParaRPr b="1" sz="18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800">
                <a:solidFill>
                  <a:srgbClr val="E06666"/>
                </a:solidFill>
              </a:rPr>
              <a:t>         김영희:python</a:t>
            </a:r>
            <a:endParaRPr b="1" sz="18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800">
                <a:solidFill>
                  <a:srgbClr val="E06666"/>
                </a:solidFill>
              </a:rPr>
              <a:t>         박철수:java</a:t>
            </a:r>
            <a:endParaRPr b="1" sz="18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3C78D8"/>
              </a:solidFill>
            </a:endParaRPr>
          </a:p>
        </p:txBody>
      </p:sp>
      <p:sp>
        <p:nvSpPr>
          <p:cNvPr id="403" name="Google Shape;403;p53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404" name="Google Shape;40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53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26" y="131100"/>
            <a:ext cx="7659451" cy="55577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0" y="1311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수정내역(commit) </a:t>
            </a:r>
            <a:r>
              <a:rPr b="1" lang="ko" sz="2000">
                <a:solidFill>
                  <a:srgbClr val="E69138"/>
                </a:solidFill>
              </a:rPr>
              <a:t>과거 시점</a:t>
            </a:r>
            <a:r>
              <a:rPr b="1" lang="ko" sz="2000">
                <a:solidFill>
                  <a:srgbClr val="666666"/>
                </a:solidFill>
              </a:rPr>
              <a:t>으로</a:t>
            </a:r>
            <a:r>
              <a:rPr b="1" lang="ko" sz="2000">
                <a:solidFill>
                  <a:srgbClr val="E06666"/>
                </a:solidFill>
              </a:rPr>
              <a:t> 되감기(rewind)</a:t>
            </a:r>
            <a:endParaRPr i="1" sz="2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4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411" name="Google Shape;41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2" name="Google Shape;412;p54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14" name="Google Shape;414;p54"/>
          <p:cNvSpPr txBox="1"/>
          <p:nvPr/>
        </p:nvSpPr>
        <p:spPr>
          <a:xfrm>
            <a:off x="0" y="2153850"/>
            <a:ext cx="91440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AA84F"/>
                </a:solidFill>
              </a:rPr>
              <a:t>오픈소스</a:t>
            </a:r>
            <a:r>
              <a:rPr b="1" lang="ko" sz="3000">
                <a:solidFill>
                  <a:srgbClr val="666666"/>
                </a:solidFill>
              </a:rPr>
              <a:t> 프로젝트 </a:t>
            </a:r>
            <a:r>
              <a:rPr b="1" lang="ko" sz="3000">
                <a:solidFill>
                  <a:srgbClr val="E69138"/>
                </a:solidFill>
              </a:rPr>
              <a:t>협업개발</a:t>
            </a:r>
            <a:r>
              <a:rPr b="1" lang="ko" sz="3000">
                <a:solidFill>
                  <a:srgbClr val="666666"/>
                </a:solidFill>
              </a:rPr>
              <a:t> </a:t>
            </a:r>
            <a:r>
              <a:rPr b="1" lang="ko" sz="3000">
                <a:solidFill>
                  <a:srgbClr val="666666"/>
                </a:solidFill>
              </a:rPr>
              <a:t>도중</a:t>
            </a:r>
            <a:endParaRPr b="1" sz="3000">
              <a:solidFill>
                <a:srgbClr val="E0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06666"/>
                </a:solidFill>
              </a:rPr>
              <a:t>Rebase</a:t>
            </a:r>
            <a:r>
              <a:rPr b="1" lang="ko" sz="3000">
                <a:solidFill>
                  <a:srgbClr val="999999"/>
                </a:solidFill>
              </a:rPr>
              <a:t> 가 필요한 상황</a:t>
            </a:r>
            <a:endParaRPr b="1" i="1" sz="3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20" name="Google Shape;420;p55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21" name="Google Shape;421;p55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22" name="Google Shape;422;p55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23" name="Google Shape;423;p55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24" name="Google Shape;424;p55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25" name="Google Shape;425;p55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26" name="Google Shape;426;p55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27" name="Google Shape;427;p55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28" name="Google Shape;428;p55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5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430" name="Google Shape;430;p55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31" name="Google Shape;431;p55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32" name="Google Shape;432;p55"/>
          <p:cNvSpPr/>
          <p:nvPr/>
        </p:nvSpPr>
        <p:spPr>
          <a:xfrm>
            <a:off x="3586475" y="1405725"/>
            <a:ext cx="2133600" cy="7752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upstream</a:t>
            </a:r>
            <a:endParaRPr b="1" sz="2000">
              <a:solidFill>
                <a:srgbClr val="9900FF"/>
              </a:solidFill>
            </a:endParaRPr>
          </a:p>
        </p:txBody>
      </p:sp>
      <p:sp>
        <p:nvSpPr>
          <p:cNvPr id="433" name="Google Shape;433;p55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34" name="Google Shape;434;p55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35" name="Google Shape;435;p55"/>
          <p:cNvSpPr/>
          <p:nvPr/>
        </p:nvSpPr>
        <p:spPr>
          <a:xfrm>
            <a:off x="6988700" y="1336700"/>
            <a:ext cx="2133600" cy="775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8761D"/>
                </a:solidFill>
              </a:rPr>
              <a:t>origin</a:t>
            </a:r>
            <a:endParaRPr b="1" sz="2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1" name="Google Shape;441;p56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2" name="Google Shape;442;p56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3" name="Google Shape;443;p56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4" name="Google Shape;444;p56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5" name="Google Shape;445;p56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6" name="Google Shape;446;p56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7" name="Google Shape;447;p56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48" name="Google Shape;448;p56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49" name="Google Shape;449;p56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6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451" name="Google Shape;451;p56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52" name="Google Shape;452;p56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53" name="Google Shape;453;p56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54" name="Google Shape;454;p56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7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0" name="Google Shape;460;p57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1" name="Google Shape;461;p57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2" name="Google Shape;462;p57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3" name="Google Shape;463;p57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4" name="Google Shape;464;p57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5" name="Google Shape;465;p57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6" name="Google Shape;466;p57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67" name="Google Shape;467;p57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68" name="Google Shape;468;p57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7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470" name="Google Shape;470;p57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71" name="Google Shape;471;p57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72" name="Google Shape;472;p57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73" name="Google Shape;473;p57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74" name="Google Shape;474;p57"/>
          <p:cNvSpPr txBox="1"/>
          <p:nvPr/>
        </p:nvSpPr>
        <p:spPr>
          <a:xfrm>
            <a:off x="2523363" y="1226625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AA84F"/>
                </a:solidFill>
              </a:rPr>
              <a:t>Fork</a:t>
            </a:r>
            <a:endParaRPr b="1" sz="2000">
              <a:solidFill>
                <a:srgbClr val="6AA84F"/>
              </a:solidFill>
            </a:endParaRPr>
          </a:p>
        </p:txBody>
      </p:sp>
      <p:cxnSp>
        <p:nvCxnSpPr>
          <p:cNvPr id="475" name="Google Shape;475;p57"/>
          <p:cNvCxnSpPr/>
          <p:nvPr/>
        </p:nvCxnSpPr>
        <p:spPr>
          <a:xfrm rot="10800000">
            <a:off x="2385550" y="1734425"/>
            <a:ext cx="12777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57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77" name="Google Shape;477;p57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78" name="Google Shape;478;p57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79" name="Google Shape;479;p57"/>
          <p:cNvSpPr txBox="1"/>
          <p:nvPr/>
        </p:nvSpPr>
        <p:spPr>
          <a:xfrm>
            <a:off x="131175" y="793425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8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85" name="Google Shape;485;p58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86" name="Google Shape;486;p58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87" name="Google Shape;487;p58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88" name="Google Shape;488;p58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89" name="Google Shape;489;p58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90" name="Google Shape;490;p58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91" name="Google Shape;491;p58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92" name="Google Shape;492;p58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93" name="Google Shape;493;p58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8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495" name="Google Shape;495;p58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96" name="Google Shape;496;p58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97" name="Google Shape;497;p58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98" name="Google Shape;498;p58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99" name="Google Shape;499;p58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00" name="Google Shape;500;p58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01" name="Google Shape;501;p58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02" name="Google Shape;502;p58"/>
          <p:cNvSpPr txBox="1"/>
          <p:nvPr/>
        </p:nvSpPr>
        <p:spPr>
          <a:xfrm>
            <a:off x="131175" y="793425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03" name="Google Shape;503;p58"/>
          <p:cNvSpPr/>
          <p:nvPr/>
        </p:nvSpPr>
        <p:spPr>
          <a:xfrm>
            <a:off x="57360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04" name="Google Shape;504;p58"/>
          <p:cNvSpPr/>
          <p:nvPr/>
        </p:nvSpPr>
        <p:spPr>
          <a:xfrm>
            <a:off x="57360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05" name="Google Shape;505;p58"/>
          <p:cNvSpPr/>
          <p:nvPr/>
        </p:nvSpPr>
        <p:spPr>
          <a:xfrm>
            <a:off x="57360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506" name="Google Shape;506;p58"/>
          <p:cNvCxnSpPr/>
          <p:nvPr/>
        </p:nvCxnSpPr>
        <p:spPr>
          <a:xfrm>
            <a:off x="2134250" y="2197950"/>
            <a:ext cx="0" cy="1130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7" name="Google Shape;507;p58"/>
          <p:cNvSpPr txBox="1"/>
          <p:nvPr/>
        </p:nvSpPr>
        <p:spPr>
          <a:xfrm>
            <a:off x="1814700" y="3364113"/>
            <a:ext cx="747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69138"/>
                </a:solidFill>
              </a:rPr>
              <a:t>clone</a:t>
            </a:r>
            <a:endParaRPr b="1"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13" name="Google Shape;513;p59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14" name="Google Shape;514;p59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15" name="Google Shape;515;p59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16" name="Google Shape;516;p59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17" name="Google Shape;517;p59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18" name="Google Shape;518;p59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19" name="Google Shape;519;p59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20" name="Google Shape;520;p59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21" name="Google Shape;521;p59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9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523" name="Google Shape;523;p59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24" name="Google Shape;524;p59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25" name="Google Shape;525;p59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26" name="Google Shape;526;p59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27" name="Google Shape;527;p59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28" name="Google Shape;528;p59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29" name="Google Shape;529;p59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30" name="Google Shape;530;p59"/>
          <p:cNvSpPr txBox="1"/>
          <p:nvPr/>
        </p:nvSpPr>
        <p:spPr>
          <a:xfrm>
            <a:off x="131175" y="793425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31" name="Google Shape;531;p59"/>
          <p:cNvSpPr/>
          <p:nvPr/>
        </p:nvSpPr>
        <p:spPr>
          <a:xfrm>
            <a:off x="57360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32" name="Google Shape;532;p59"/>
          <p:cNvSpPr/>
          <p:nvPr/>
        </p:nvSpPr>
        <p:spPr>
          <a:xfrm>
            <a:off x="57360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33" name="Google Shape;533;p59"/>
          <p:cNvSpPr/>
          <p:nvPr/>
        </p:nvSpPr>
        <p:spPr>
          <a:xfrm>
            <a:off x="57360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34" name="Google Shape;534;p59"/>
          <p:cNvSpPr/>
          <p:nvPr/>
        </p:nvSpPr>
        <p:spPr>
          <a:xfrm>
            <a:off x="573600" y="3163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535" name="Google Shape;535;p59"/>
          <p:cNvSpPr/>
          <p:nvPr/>
        </p:nvSpPr>
        <p:spPr>
          <a:xfrm>
            <a:off x="573600" y="2782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0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41" name="Google Shape;541;p60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42" name="Google Shape;542;p60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43" name="Google Shape;543;p60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44" name="Google Shape;544;p60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45" name="Google Shape;545;p60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46" name="Google Shape;546;p60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47" name="Google Shape;547;p60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48" name="Google Shape;548;p60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49" name="Google Shape;549;p60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0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551" name="Google Shape;551;p60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52" name="Google Shape;552;p60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53" name="Google Shape;553;p60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54" name="Google Shape;554;p60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55" name="Google Shape;555;p60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56" name="Google Shape;556;p60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57" name="Google Shape;557;p60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58" name="Google Shape;558;p60"/>
          <p:cNvSpPr/>
          <p:nvPr/>
        </p:nvSpPr>
        <p:spPr>
          <a:xfrm>
            <a:off x="57360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59" name="Google Shape;559;p60"/>
          <p:cNvSpPr/>
          <p:nvPr/>
        </p:nvSpPr>
        <p:spPr>
          <a:xfrm>
            <a:off x="57360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60" name="Google Shape;560;p60"/>
          <p:cNvSpPr/>
          <p:nvPr/>
        </p:nvSpPr>
        <p:spPr>
          <a:xfrm>
            <a:off x="57360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61" name="Google Shape;561;p60"/>
          <p:cNvSpPr/>
          <p:nvPr/>
        </p:nvSpPr>
        <p:spPr>
          <a:xfrm>
            <a:off x="573600" y="3163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562" name="Google Shape;562;p60"/>
          <p:cNvSpPr/>
          <p:nvPr/>
        </p:nvSpPr>
        <p:spPr>
          <a:xfrm>
            <a:off x="573600" y="2782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cxnSp>
        <p:nvCxnSpPr>
          <p:cNvPr id="563" name="Google Shape;563;p60"/>
          <p:cNvCxnSpPr/>
          <p:nvPr/>
        </p:nvCxnSpPr>
        <p:spPr>
          <a:xfrm rot="10800000">
            <a:off x="283100" y="2197950"/>
            <a:ext cx="0" cy="12246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Google Shape;564;p60"/>
          <p:cNvSpPr txBox="1"/>
          <p:nvPr/>
        </p:nvSpPr>
        <p:spPr>
          <a:xfrm>
            <a:off x="0" y="1820463"/>
            <a:ext cx="747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</a:rPr>
              <a:t>push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565" name="Google Shape;565;p60"/>
          <p:cNvSpPr/>
          <p:nvPr/>
        </p:nvSpPr>
        <p:spPr>
          <a:xfrm>
            <a:off x="573600" y="813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566" name="Google Shape;566;p60"/>
          <p:cNvSpPr/>
          <p:nvPr/>
        </p:nvSpPr>
        <p:spPr>
          <a:xfrm>
            <a:off x="573600" y="432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567" name="Google Shape;567;p60"/>
          <p:cNvSpPr txBox="1"/>
          <p:nvPr/>
        </p:nvSpPr>
        <p:spPr>
          <a:xfrm>
            <a:off x="-1950" y="-24750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1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73" name="Google Shape;573;p61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74" name="Google Shape;574;p61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75" name="Google Shape;575;p61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76" name="Google Shape;576;p61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77" name="Google Shape;577;p61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78" name="Google Shape;578;p61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79" name="Google Shape;579;p61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80" name="Google Shape;580;p61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81" name="Google Shape;581;p61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61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583" name="Google Shape;583;p61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84" name="Google Shape;584;p61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85" name="Google Shape;585;p61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86" name="Google Shape;586;p61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87" name="Google Shape;587;p61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88" name="Google Shape;588;p61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89" name="Google Shape;589;p61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90" name="Google Shape;590;p61"/>
          <p:cNvSpPr/>
          <p:nvPr/>
        </p:nvSpPr>
        <p:spPr>
          <a:xfrm>
            <a:off x="57360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91" name="Google Shape;591;p61"/>
          <p:cNvSpPr/>
          <p:nvPr/>
        </p:nvSpPr>
        <p:spPr>
          <a:xfrm>
            <a:off x="57360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92" name="Google Shape;592;p61"/>
          <p:cNvSpPr/>
          <p:nvPr/>
        </p:nvSpPr>
        <p:spPr>
          <a:xfrm>
            <a:off x="57360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93" name="Google Shape;593;p61"/>
          <p:cNvSpPr/>
          <p:nvPr/>
        </p:nvSpPr>
        <p:spPr>
          <a:xfrm>
            <a:off x="573600" y="3163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594" name="Google Shape;594;p61"/>
          <p:cNvSpPr/>
          <p:nvPr/>
        </p:nvSpPr>
        <p:spPr>
          <a:xfrm>
            <a:off x="573600" y="2782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595" name="Google Shape;595;p61"/>
          <p:cNvSpPr/>
          <p:nvPr/>
        </p:nvSpPr>
        <p:spPr>
          <a:xfrm>
            <a:off x="573600" y="813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596" name="Google Shape;596;p61"/>
          <p:cNvSpPr/>
          <p:nvPr/>
        </p:nvSpPr>
        <p:spPr>
          <a:xfrm>
            <a:off x="573600" y="432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597" name="Google Shape;597;p61"/>
          <p:cNvSpPr txBox="1"/>
          <p:nvPr/>
        </p:nvSpPr>
        <p:spPr>
          <a:xfrm>
            <a:off x="-1950" y="-24750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598" name="Google Shape;598;p61"/>
          <p:cNvSpPr txBox="1"/>
          <p:nvPr/>
        </p:nvSpPr>
        <p:spPr>
          <a:xfrm>
            <a:off x="2562288" y="1226613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PR</a:t>
            </a:r>
            <a:endParaRPr b="1" sz="2000">
              <a:solidFill>
                <a:srgbClr val="9900FF"/>
              </a:solidFill>
            </a:endParaRPr>
          </a:p>
        </p:txBody>
      </p:sp>
      <p:cxnSp>
        <p:nvCxnSpPr>
          <p:cNvPr id="599" name="Google Shape;599;p61"/>
          <p:cNvCxnSpPr/>
          <p:nvPr/>
        </p:nvCxnSpPr>
        <p:spPr>
          <a:xfrm>
            <a:off x="2123200" y="971875"/>
            <a:ext cx="1659600" cy="14952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61"/>
          <p:cNvSpPr/>
          <p:nvPr/>
        </p:nvSpPr>
        <p:spPr>
          <a:xfrm>
            <a:off x="4572000" y="34202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01" name="Google Shape;601;p61"/>
          <p:cNvSpPr/>
          <p:nvPr/>
        </p:nvSpPr>
        <p:spPr>
          <a:xfrm>
            <a:off x="4572000" y="30392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2"/>
          <p:cNvSpPr/>
          <p:nvPr/>
        </p:nvSpPr>
        <p:spPr>
          <a:xfrm>
            <a:off x="3872575" y="403700"/>
            <a:ext cx="1614900" cy="8823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2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08" name="Google Shape;608;p62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09" name="Google Shape;609;p62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10" name="Google Shape;610;p62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11" name="Google Shape;611;p62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12" name="Google Shape;612;p62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13" name="Google Shape;613;p62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14" name="Google Shape;614;p62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15" name="Google Shape;615;p62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2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617" name="Google Shape;617;p62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18" name="Google Shape;618;p62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19" name="Google Shape;619;p62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0" name="Google Shape;620;p62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21" name="Google Shape;621;p62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2" name="Google Shape;622;p62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3" name="Google Shape;623;p62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4" name="Google Shape;624;p62"/>
          <p:cNvSpPr/>
          <p:nvPr/>
        </p:nvSpPr>
        <p:spPr>
          <a:xfrm>
            <a:off x="57360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5" name="Google Shape;625;p62"/>
          <p:cNvSpPr/>
          <p:nvPr/>
        </p:nvSpPr>
        <p:spPr>
          <a:xfrm>
            <a:off x="57360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6" name="Google Shape;626;p62"/>
          <p:cNvSpPr/>
          <p:nvPr/>
        </p:nvSpPr>
        <p:spPr>
          <a:xfrm>
            <a:off x="57360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7" name="Google Shape;627;p62"/>
          <p:cNvSpPr/>
          <p:nvPr/>
        </p:nvSpPr>
        <p:spPr>
          <a:xfrm>
            <a:off x="573600" y="3163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28" name="Google Shape;628;p62"/>
          <p:cNvSpPr/>
          <p:nvPr/>
        </p:nvSpPr>
        <p:spPr>
          <a:xfrm>
            <a:off x="573600" y="2782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29" name="Google Shape;629;p62"/>
          <p:cNvSpPr/>
          <p:nvPr/>
        </p:nvSpPr>
        <p:spPr>
          <a:xfrm>
            <a:off x="573600" y="813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30" name="Google Shape;630;p62"/>
          <p:cNvSpPr/>
          <p:nvPr/>
        </p:nvSpPr>
        <p:spPr>
          <a:xfrm>
            <a:off x="573600" y="432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31" name="Google Shape;631;p62"/>
          <p:cNvSpPr txBox="1"/>
          <p:nvPr/>
        </p:nvSpPr>
        <p:spPr>
          <a:xfrm>
            <a:off x="-1950" y="-24750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32" name="Google Shape;632;p62"/>
          <p:cNvSpPr/>
          <p:nvPr/>
        </p:nvSpPr>
        <p:spPr>
          <a:xfrm>
            <a:off x="4572000" y="34202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33" name="Google Shape;633;p62"/>
          <p:cNvSpPr/>
          <p:nvPr/>
        </p:nvSpPr>
        <p:spPr>
          <a:xfrm>
            <a:off x="4572000" y="30392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cxnSp>
        <p:nvCxnSpPr>
          <p:cNvPr id="634" name="Google Shape;634;p62"/>
          <p:cNvCxnSpPr/>
          <p:nvPr/>
        </p:nvCxnSpPr>
        <p:spPr>
          <a:xfrm flipH="1" rot="10800000">
            <a:off x="5232425" y="1010025"/>
            <a:ext cx="41400" cy="24126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5" name="Google Shape;635;p62"/>
          <p:cNvSpPr txBox="1"/>
          <p:nvPr/>
        </p:nvSpPr>
        <p:spPr>
          <a:xfrm>
            <a:off x="5432938" y="817788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69138"/>
                </a:solidFill>
              </a:rPr>
              <a:t>Merge</a:t>
            </a:r>
            <a:endParaRPr b="1" sz="2000">
              <a:solidFill>
                <a:srgbClr val="E69138"/>
              </a:solidFill>
            </a:endParaRPr>
          </a:p>
        </p:txBody>
      </p:sp>
      <p:sp>
        <p:nvSpPr>
          <p:cNvPr id="636" name="Google Shape;636;p62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37" name="Google Shape;637;p62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38" name="Google Shape;638;p62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3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44" name="Google Shape;644;p63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45" name="Google Shape;645;p63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46" name="Google Shape;646;p63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47" name="Google Shape;647;p63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48" name="Google Shape;648;p63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49" name="Google Shape;649;p63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50" name="Google Shape;650;p63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51" name="Google Shape;651;p63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52" name="Google Shape;652;p63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53" name="Google Shape;653;p63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54" name="Google Shape;654;p63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55" name="Google Shape;655;p63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56" name="Google Shape;656;p63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57" name="Google Shape;657;p63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58" name="Google Shape;658;p63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59" name="Google Shape;659;p63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cxnSp>
        <p:nvCxnSpPr>
          <p:cNvPr id="660" name="Google Shape;660;p63"/>
          <p:cNvCxnSpPr>
            <a:stCxn id="659" idx="3"/>
            <a:endCxn id="643" idx="3"/>
          </p:cNvCxnSpPr>
          <p:nvPr/>
        </p:nvCxnSpPr>
        <p:spPr>
          <a:xfrm>
            <a:off x="5273825" y="629025"/>
            <a:ext cx="600" cy="1524000"/>
          </a:xfrm>
          <a:prstGeom prst="bentConnector3">
            <a:avLst>
              <a:gd fmla="val 396875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63"/>
          <p:cNvCxnSpPr/>
          <p:nvPr/>
        </p:nvCxnSpPr>
        <p:spPr>
          <a:xfrm flipH="1" rot="5400000">
            <a:off x="5210725" y="1607275"/>
            <a:ext cx="2242800" cy="1629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662" name="Google Shape;662;p63"/>
          <p:cNvSpPr txBox="1"/>
          <p:nvPr/>
        </p:nvSpPr>
        <p:spPr>
          <a:xfrm>
            <a:off x="3982462" y="3205838"/>
            <a:ext cx="37782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Rebase 필요 !</a:t>
            </a:r>
            <a:endParaRPr b="1" sz="2000">
              <a:solidFill>
                <a:srgbClr val="E0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(최신역사로 베이스 업데이트)</a:t>
            </a:r>
            <a:endParaRPr b="1" sz="1500">
              <a:solidFill>
                <a:srgbClr val="999999"/>
              </a:solidFill>
            </a:endParaRPr>
          </a:p>
        </p:txBody>
      </p:sp>
      <p:sp>
        <p:nvSpPr>
          <p:cNvPr id="663" name="Google Shape;663;p63"/>
          <p:cNvSpPr/>
          <p:nvPr/>
        </p:nvSpPr>
        <p:spPr>
          <a:xfrm>
            <a:off x="7167550" y="3544800"/>
            <a:ext cx="1584900" cy="119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3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7" name="Google Shape;97;p19"/>
          <p:cNvSpPr txBox="1"/>
          <p:nvPr/>
        </p:nvSpPr>
        <p:spPr>
          <a:xfrm>
            <a:off x="0" y="2280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수정내역(commit) 다시 </a:t>
            </a:r>
            <a:r>
              <a:rPr b="1" lang="ko" sz="2000">
                <a:solidFill>
                  <a:srgbClr val="6AA84F"/>
                </a:solidFill>
              </a:rPr>
              <a:t>현재 시점</a:t>
            </a:r>
            <a:r>
              <a:rPr b="1" lang="ko" sz="2000">
                <a:solidFill>
                  <a:srgbClr val="666666"/>
                </a:solidFill>
              </a:rPr>
              <a:t>으로</a:t>
            </a:r>
            <a:r>
              <a:rPr b="1" lang="ko" sz="2000">
                <a:solidFill>
                  <a:srgbClr val="E06666"/>
                </a:solidFill>
              </a:rPr>
              <a:t> </a:t>
            </a:r>
            <a:r>
              <a:rPr b="1" lang="ko" sz="2000">
                <a:solidFill>
                  <a:srgbClr val="9900FF"/>
                </a:solidFill>
              </a:rPr>
              <a:t>풀기(continue)</a:t>
            </a:r>
            <a:endParaRPr i="1" sz="2000">
              <a:solidFill>
                <a:srgbClr val="9900FF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550" y="321535"/>
            <a:ext cx="8150175" cy="4821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4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70" name="Google Shape;670;p64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71" name="Google Shape;671;p64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72" name="Google Shape;672;p64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73" name="Google Shape;673;p64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74" name="Google Shape;674;p64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75" name="Google Shape;675;p64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76" name="Google Shape;676;p64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77" name="Google Shape;677;p64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78" name="Google Shape;678;p64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79" name="Google Shape;679;p64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80" name="Google Shape;680;p64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81" name="Google Shape;681;p64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82" name="Google Shape;682;p64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83" name="Google Shape;683;p64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84" name="Google Shape;684;p64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85" name="Google Shape;685;p64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cxnSp>
        <p:nvCxnSpPr>
          <p:cNvPr id="686" name="Google Shape;686;p64"/>
          <p:cNvCxnSpPr/>
          <p:nvPr/>
        </p:nvCxnSpPr>
        <p:spPr>
          <a:xfrm>
            <a:off x="5532250" y="882175"/>
            <a:ext cx="308700" cy="22887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7" name="Google Shape;687;p64"/>
          <p:cNvSpPr txBox="1"/>
          <p:nvPr/>
        </p:nvSpPr>
        <p:spPr>
          <a:xfrm>
            <a:off x="5521350" y="3085198"/>
            <a:ext cx="747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69138"/>
                </a:solidFill>
              </a:rPr>
              <a:t>fetch</a:t>
            </a:r>
            <a:endParaRPr b="1">
              <a:solidFill>
                <a:srgbClr val="E69138"/>
              </a:solidFill>
            </a:endParaRPr>
          </a:p>
        </p:txBody>
      </p:sp>
      <p:sp>
        <p:nvSpPr>
          <p:cNvPr id="688" name="Google Shape;688;p64"/>
          <p:cNvSpPr/>
          <p:nvPr/>
        </p:nvSpPr>
        <p:spPr>
          <a:xfrm>
            <a:off x="5220350" y="401017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89" name="Google Shape;689;p64"/>
          <p:cNvSpPr/>
          <p:nvPr/>
        </p:nvSpPr>
        <p:spPr>
          <a:xfrm>
            <a:off x="5220350" y="362917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690" name="Google Shape;690;p64"/>
          <p:cNvSpPr/>
          <p:nvPr/>
        </p:nvSpPr>
        <p:spPr>
          <a:xfrm>
            <a:off x="5048450" y="3512625"/>
            <a:ext cx="1584900" cy="1002900"/>
          </a:xfrm>
          <a:prstGeom prst="rect">
            <a:avLst/>
          </a:prstGeom>
          <a:noFill/>
          <a:ln cap="flat" cmpd="sng" w="28575">
            <a:solidFill>
              <a:srgbClr val="B45F0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4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5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97" name="Google Shape;697;p65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98" name="Google Shape;698;p65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99" name="Google Shape;699;p65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00" name="Google Shape;700;p65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01" name="Google Shape;701;p65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02" name="Google Shape;702;p65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03" name="Google Shape;703;p65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04" name="Google Shape;704;p65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05" name="Google Shape;705;p65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06" name="Google Shape;706;p65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07" name="Google Shape;707;p65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08" name="Google Shape;708;p65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09" name="Google Shape;709;p65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10" name="Google Shape;710;p65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11" name="Google Shape;711;p65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12" name="Google Shape;712;p65"/>
          <p:cNvSpPr txBox="1"/>
          <p:nvPr/>
        </p:nvSpPr>
        <p:spPr>
          <a:xfrm>
            <a:off x="6294800" y="1895700"/>
            <a:ext cx="826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rebase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(1단계)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713" name="Google Shape;713;p65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14" name="Google Shape;714;p65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15" name="Google Shape;715;p65"/>
          <p:cNvSpPr/>
          <p:nvPr/>
        </p:nvSpPr>
        <p:spPr>
          <a:xfrm>
            <a:off x="5220350" y="401017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16" name="Google Shape;716;p65"/>
          <p:cNvSpPr/>
          <p:nvPr/>
        </p:nvSpPr>
        <p:spPr>
          <a:xfrm>
            <a:off x="5220350" y="362917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17" name="Google Shape;717;p65"/>
          <p:cNvSpPr/>
          <p:nvPr/>
        </p:nvSpPr>
        <p:spPr>
          <a:xfrm>
            <a:off x="5048450" y="3512625"/>
            <a:ext cx="1584900" cy="1002900"/>
          </a:xfrm>
          <a:prstGeom prst="rect">
            <a:avLst/>
          </a:prstGeom>
          <a:noFill/>
          <a:ln cap="flat" cmpd="sng" w="28575">
            <a:solidFill>
              <a:srgbClr val="B45F0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6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23" name="Google Shape;723;p66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24" name="Google Shape;724;p66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25" name="Google Shape;725;p66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26" name="Google Shape;726;p66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27" name="Google Shape;727;p66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28" name="Google Shape;728;p66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29" name="Google Shape;729;p66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30" name="Google Shape;730;p66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31" name="Google Shape;731;p66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32" name="Google Shape;732;p66"/>
          <p:cNvSpPr/>
          <p:nvPr/>
        </p:nvSpPr>
        <p:spPr>
          <a:xfrm>
            <a:off x="3377050" y="36972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33" name="Google Shape;733;p66"/>
          <p:cNvSpPr/>
          <p:nvPr/>
        </p:nvSpPr>
        <p:spPr>
          <a:xfrm>
            <a:off x="3377050" y="33162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34" name="Google Shape;734;p66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35" name="Google Shape;735;p66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36" name="Google Shape;736;p66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37" name="Google Shape;737;p66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38" name="Google Shape;738;p66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39" name="Google Shape;739;p66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740" name="Google Shape;740;p66"/>
          <p:cNvCxnSpPr>
            <a:stCxn id="731" idx="0"/>
            <a:endCxn id="733" idx="0"/>
          </p:cNvCxnSpPr>
          <p:nvPr/>
        </p:nvCxnSpPr>
        <p:spPr>
          <a:xfrm flipH="1" rot="5400000">
            <a:off x="5848450" y="1465425"/>
            <a:ext cx="260700" cy="3962400"/>
          </a:xfrm>
          <a:prstGeom prst="curvedConnector3">
            <a:avLst>
              <a:gd fmla="val 191369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1" name="Google Shape;741;p66"/>
          <p:cNvSpPr txBox="1"/>
          <p:nvPr/>
        </p:nvSpPr>
        <p:spPr>
          <a:xfrm>
            <a:off x="5171300" y="2633650"/>
            <a:ext cx="195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Rewind (되감기)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42" name="Google Shape;742;p66"/>
          <p:cNvSpPr/>
          <p:nvPr/>
        </p:nvSpPr>
        <p:spPr>
          <a:xfrm>
            <a:off x="5220350" y="401017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43" name="Google Shape;743;p66"/>
          <p:cNvSpPr/>
          <p:nvPr/>
        </p:nvSpPr>
        <p:spPr>
          <a:xfrm>
            <a:off x="5220350" y="362917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44" name="Google Shape;744;p66"/>
          <p:cNvSpPr/>
          <p:nvPr/>
        </p:nvSpPr>
        <p:spPr>
          <a:xfrm>
            <a:off x="5048450" y="3512625"/>
            <a:ext cx="1584900" cy="1002900"/>
          </a:xfrm>
          <a:prstGeom prst="rect">
            <a:avLst/>
          </a:prstGeom>
          <a:noFill/>
          <a:ln cap="flat" cmpd="sng" w="28575">
            <a:solidFill>
              <a:srgbClr val="B45F0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66"/>
          <p:cNvSpPr txBox="1"/>
          <p:nvPr/>
        </p:nvSpPr>
        <p:spPr>
          <a:xfrm>
            <a:off x="6294800" y="1895700"/>
            <a:ext cx="826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rebase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(1단계)</a:t>
            </a:r>
            <a:endParaRPr b="1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7"/>
          <p:cNvSpPr/>
          <p:nvPr/>
        </p:nvSpPr>
        <p:spPr>
          <a:xfrm>
            <a:off x="5048450" y="3512625"/>
            <a:ext cx="1584900" cy="1002900"/>
          </a:xfrm>
          <a:prstGeom prst="rect">
            <a:avLst/>
          </a:prstGeom>
          <a:noFill/>
          <a:ln cap="flat" cmpd="sng" w="28575">
            <a:solidFill>
              <a:srgbClr val="B45F0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7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52" name="Google Shape;752;p67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53" name="Google Shape;753;p67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54" name="Google Shape;754;p67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55" name="Google Shape;755;p67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56" name="Google Shape;756;p67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57" name="Google Shape;757;p67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58" name="Google Shape;758;p67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59" name="Google Shape;759;p67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60" name="Google Shape;760;p67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61" name="Google Shape;761;p67"/>
          <p:cNvSpPr/>
          <p:nvPr/>
        </p:nvSpPr>
        <p:spPr>
          <a:xfrm>
            <a:off x="3377050" y="36972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62" name="Google Shape;762;p67"/>
          <p:cNvSpPr/>
          <p:nvPr/>
        </p:nvSpPr>
        <p:spPr>
          <a:xfrm>
            <a:off x="3377050" y="33162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63" name="Google Shape;763;p67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64" name="Google Shape;764;p67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65" name="Google Shape;765;p67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66" name="Google Shape;766;p67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67" name="Google Shape;767;p67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68" name="Google Shape;768;p67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769" name="Google Shape;769;p67"/>
          <p:cNvCxnSpPr>
            <a:stCxn id="750" idx="0"/>
            <a:endCxn id="770" idx="1"/>
          </p:cNvCxnSpPr>
          <p:nvPr/>
        </p:nvCxnSpPr>
        <p:spPr>
          <a:xfrm rot="-5400000">
            <a:off x="6307400" y="2480625"/>
            <a:ext cx="565500" cy="14985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1" name="Google Shape;771;p67"/>
          <p:cNvSpPr txBox="1"/>
          <p:nvPr/>
        </p:nvSpPr>
        <p:spPr>
          <a:xfrm>
            <a:off x="5095100" y="2557450"/>
            <a:ext cx="195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Rebase (베이스 갱신)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72" name="Google Shape;772;p67"/>
          <p:cNvSpPr txBox="1"/>
          <p:nvPr/>
        </p:nvSpPr>
        <p:spPr>
          <a:xfrm>
            <a:off x="6294800" y="1895700"/>
            <a:ext cx="826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rebase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(2단계)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773" name="Google Shape;773;p67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70" name="Google Shape;770;p67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8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79" name="Google Shape;779;p68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80" name="Google Shape;780;p68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81" name="Google Shape;781;p68"/>
          <p:cNvSpPr/>
          <p:nvPr/>
        </p:nvSpPr>
        <p:spPr>
          <a:xfrm>
            <a:off x="7339450" y="19124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82" name="Google Shape;782;p68"/>
          <p:cNvSpPr/>
          <p:nvPr/>
        </p:nvSpPr>
        <p:spPr>
          <a:xfrm>
            <a:off x="7339450" y="15314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83" name="Google Shape;783;p68"/>
          <p:cNvSpPr/>
          <p:nvPr/>
        </p:nvSpPr>
        <p:spPr>
          <a:xfrm>
            <a:off x="7339450" y="11504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84" name="Google Shape;784;p68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85" name="Google Shape;785;p68"/>
          <p:cNvSpPr/>
          <p:nvPr/>
        </p:nvSpPr>
        <p:spPr>
          <a:xfrm>
            <a:off x="7339450" y="4719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86" name="Google Shape;786;p68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87" name="Google Shape;787;p68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88" name="Google Shape;788;p68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89" name="Google Shape;789;p68"/>
          <p:cNvSpPr/>
          <p:nvPr/>
        </p:nvSpPr>
        <p:spPr>
          <a:xfrm>
            <a:off x="7339450" y="2401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90" name="Google Shape;790;p68"/>
          <p:cNvSpPr/>
          <p:nvPr/>
        </p:nvSpPr>
        <p:spPr>
          <a:xfrm>
            <a:off x="7339450" y="7694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91" name="Google Shape;791;p68"/>
          <p:cNvSpPr/>
          <p:nvPr/>
        </p:nvSpPr>
        <p:spPr>
          <a:xfrm>
            <a:off x="7339450" y="3884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92" name="Google Shape;792;p68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93" name="Google Shape;793;p68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94" name="Google Shape;794;p68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95" name="Google Shape;795;p68"/>
          <p:cNvSpPr/>
          <p:nvPr/>
        </p:nvSpPr>
        <p:spPr>
          <a:xfrm>
            <a:off x="7339450" y="3544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96" name="Google Shape;796;p68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797" name="Google Shape;797;p68"/>
          <p:cNvSpPr/>
          <p:nvPr/>
        </p:nvSpPr>
        <p:spPr>
          <a:xfrm>
            <a:off x="7205675" y="3133725"/>
            <a:ext cx="1528800" cy="195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68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99" name="Google Shape;799;p68"/>
          <p:cNvSpPr txBox="1"/>
          <p:nvPr/>
        </p:nvSpPr>
        <p:spPr>
          <a:xfrm>
            <a:off x="6294800" y="1895700"/>
            <a:ext cx="826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rebase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(3단계)</a:t>
            </a:r>
            <a:endParaRPr b="1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9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05" name="Google Shape;805;p69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06" name="Google Shape;806;p69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07" name="Google Shape;807;p69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08" name="Google Shape;808;p69"/>
          <p:cNvSpPr/>
          <p:nvPr/>
        </p:nvSpPr>
        <p:spPr>
          <a:xfrm>
            <a:off x="7339450" y="36210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09" name="Google Shape;809;p69"/>
          <p:cNvSpPr/>
          <p:nvPr/>
        </p:nvSpPr>
        <p:spPr>
          <a:xfrm>
            <a:off x="7339450" y="32400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10" name="Google Shape;810;p69"/>
          <p:cNvSpPr/>
          <p:nvPr/>
        </p:nvSpPr>
        <p:spPr>
          <a:xfrm>
            <a:off x="7339450" y="6932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11" name="Google Shape;811;p69"/>
          <p:cNvSpPr/>
          <p:nvPr/>
        </p:nvSpPr>
        <p:spPr>
          <a:xfrm>
            <a:off x="7339450" y="3122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12" name="Google Shape;812;p69"/>
          <p:cNvSpPr txBox="1"/>
          <p:nvPr/>
        </p:nvSpPr>
        <p:spPr>
          <a:xfrm>
            <a:off x="6509650" y="-569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13" name="Google Shape;813;p69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14" name="Google Shape;814;p69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15" name="Google Shape;815;p69"/>
          <p:cNvSpPr/>
          <p:nvPr/>
        </p:nvSpPr>
        <p:spPr>
          <a:xfrm>
            <a:off x="7339450" y="43830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16" name="Google Shape;816;p69"/>
          <p:cNvSpPr/>
          <p:nvPr/>
        </p:nvSpPr>
        <p:spPr>
          <a:xfrm>
            <a:off x="7339450" y="40020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cxnSp>
        <p:nvCxnSpPr>
          <p:cNvPr id="817" name="Google Shape;817;p69"/>
          <p:cNvCxnSpPr/>
          <p:nvPr/>
        </p:nvCxnSpPr>
        <p:spPr>
          <a:xfrm rot="10800000">
            <a:off x="6988700" y="2274150"/>
            <a:ext cx="0" cy="12246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8" name="Google Shape;818;p69"/>
          <p:cNvSpPr txBox="1"/>
          <p:nvPr/>
        </p:nvSpPr>
        <p:spPr>
          <a:xfrm>
            <a:off x="6561050" y="1734638"/>
            <a:ext cx="1008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force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</a:rPr>
              <a:t>push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819" name="Google Shape;819;p69"/>
          <p:cNvSpPr/>
          <p:nvPr/>
        </p:nvSpPr>
        <p:spPr>
          <a:xfrm>
            <a:off x="7879725" y="4809450"/>
            <a:ext cx="105000" cy="10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69"/>
          <p:cNvSpPr/>
          <p:nvPr/>
        </p:nvSpPr>
        <p:spPr>
          <a:xfrm>
            <a:off x="7879725" y="4961850"/>
            <a:ext cx="105000" cy="10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69"/>
          <p:cNvSpPr/>
          <p:nvPr/>
        </p:nvSpPr>
        <p:spPr>
          <a:xfrm>
            <a:off x="7339450" y="2598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22" name="Google Shape;822;p69"/>
          <p:cNvSpPr/>
          <p:nvPr/>
        </p:nvSpPr>
        <p:spPr>
          <a:xfrm>
            <a:off x="7339450" y="2217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23" name="Google Shape;823;p69"/>
          <p:cNvSpPr/>
          <p:nvPr/>
        </p:nvSpPr>
        <p:spPr>
          <a:xfrm>
            <a:off x="7339450" y="1836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24" name="Google Shape;824;p69"/>
          <p:cNvSpPr/>
          <p:nvPr/>
        </p:nvSpPr>
        <p:spPr>
          <a:xfrm>
            <a:off x="7339450" y="14552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25" name="Google Shape;825;p69"/>
          <p:cNvSpPr/>
          <p:nvPr/>
        </p:nvSpPr>
        <p:spPr>
          <a:xfrm>
            <a:off x="7339450" y="10742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26" name="Google Shape;826;p69"/>
          <p:cNvSpPr/>
          <p:nvPr/>
        </p:nvSpPr>
        <p:spPr>
          <a:xfrm>
            <a:off x="7195600" y="995375"/>
            <a:ext cx="1528800" cy="199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69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0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33" name="Google Shape;833;p70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34" name="Google Shape;834;p70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35" name="Google Shape;835;p70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36" name="Google Shape;836;p70"/>
          <p:cNvSpPr/>
          <p:nvPr/>
        </p:nvSpPr>
        <p:spPr>
          <a:xfrm>
            <a:off x="7339450" y="36210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37" name="Google Shape;837;p70"/>
          <p:cNvSpPr/>
          <p:nvPr/>
        </p:nvSpPr>
        <p:spPr>
          <a:xfrm>
            <a:off x="7339450" y="32400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38" name="Google Shape;838;p70"/>
          <p:cNvSpPr/>
          <p:nvPr/>
        </p:nvSpPr>
        <p:spPr>
          <a:xfrm>
            <a:off x="7339450" y="6932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39" name="Google Shape;839;p70"/>
          <p:cNvSpPr/>
          <p:nvPr/>
        </p:nvSpPr>
        <p:spPr>
          <a:xfrm>
            <a:off x="7339450" y="3122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40" name="Google Shape;840;p70"/>
          <p:cNvSpPr txBox="1"/>
          <p:nvPr/>
        </p:nvSpPr>
        <p:spPr>
          <a:xfrm>
            <a:off x="6509650" y="-569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41" name="Google Shape;841;p70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42" name="Google Shape;842;p70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43" name="Google Shape;843;p70"/>
          <p:cNvSpPr/>
          <p:nvPr/>
        </p:nvSpPr>
        <p:spPr>
          <a:xfrm>
            <a:off x="7339450" y="43830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44" name="Google Shape;844;p70"/>
          <p:cNvSpPr/>
          <p:nvPr/>
        </p:nvSpPr>
        <p:spPr>
          <a:xfrm>
            <a:off x="7339450" y="40020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45" name="Google Shape;845;p70"/>
          <p:cNvSpPr/>
          <p:nvPr/>
        </p:nvSpPr>
        <p:spPr>
          <a:xfrm>
            <a:off x="7879725" y="4809450"/>
            <a:ext cx="105000" cy="10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70"/>
          <p:cNvSpPr/>
          <p:nvPr/>
        </p:nvSpPr>
        <p:spPr>
          <a:xfrm>
            <a:off x="7879725" y="4961850"/>
            <a:ext cx="105000" cy="10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70"/>
          <p:cNvSpPr/>
          <p:nvPr/>
        </p:nvSpPr>
        <p:spPr>
          <a:xfrm>
            <a:off x="7339450" y="2598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48" name="Google Shape;848;p70"/>
          <p:cNvSpPr/>
          <p:nvPr/>
        </p:nvSpPr>
        <p:spPr>
          <a:xfrm>
            <a:off x="7339450" y="2217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49" name="Google Shape;849;p70"/>
          <p:cNvSpPr/>
          <p:nvPr/>
        </p:nvSpPr>
        <p:spPr>
          <a:xfrm>
            <a:off x="7339450" y="1836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850" name="Google Shape;850;p70"/>
          <p:cNvSpPr/>
          <p:nvPr/>
        </p:nvSpPr>
        <p:spPr>
          <a:xfrm>
            <a:off x="7339450" y="14552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51" name="Google Shape;851;p70"/>
          <p:cNvSpPr/>
          <p:nvPr/>
        </p:nvSpPr>
        <p:spPr>
          <a:xfrm>
            <a:off x="7339450" y="10742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52" name="Google Shape;852;p70"/>
          <p:cNvSpPr/>
          <p:nvPr/>
        </p:nvSpPr>
        <p:spPr>
          <a:xfrm>
            <a:off x="7195600" y="995375"/>
            <a:ext cx="1528800" cy="199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70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70"/>
          <p:cNvSpPr txBox="1"/>
          <p:nvPr/>
        </p:nvSpPr>
        <p:spPr>
          <a:xfrm>
            <a:off x="2563602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855" name="Google Shape;855;p70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56" name="Google Shape;856;p70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857" name="Google Shape;857;p70"/>
          <p:cNvCxnSpPr/>
          <p:nvPr/>
        </p:nvCxnSpPr>
        <p:spPr>
          <a:xfrm flipH="1">
            <a:off x="4650250" y="672850"/>
            <a:ext cx="2377200" cy="26766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8" name="Google Shape;858;p70"/>
          <p:cNvSpPr txBox="1"/>
          <p:nvPr/>
        </p:nvSpPr>
        <p:spPr>
          <a:xfrm>
            <a:off x="5580763" y="1988614"/>
            <a:ext cx="10089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PR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자동 갱신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859" name="Google Shape;859;p70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71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65" name="Google Shape;865;p71"/>
          <p:cNvSpPr txBox="1"/>
          <p:nvPr/>
        </p:nvSpPr>
        <p:spPr>
          <a:xfrm>
            <a:off x="150" y="511250"/>
            <a:ext cx="9144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오픈소스 협업 중 </a:t>
            </a:r>
            <a:r>
              <a:rPr b="1" lang="ko" sz="2000">
                <a:solidFill>
                  <a:srgbClr val="E06666"/>
                </a:solidFill>
              </a:rPr>
              <a:t>Rebase</a:t>
            </a:r>
            <a:r>
              <a:rPr b="1" lang="ko" sz="2000">
                <a:solidFill>
                  <a:srgbClr val="666666"/>
                </a:solidFill>
              </a:rPr>
              <a:t> 작업</a:t>
            </a:r>
            <a:endParaRPr b="1" sz="2000">
              <a:solidFill>
                <a:srgbClr val="666666"/>
              </a:solidFill>
            </a:endParaRPr>
          </a:p>
        </p:txBody>
      </p:sp>
      <p:pic>
        <p:nvPicPr>
          <p:cNvPr id="866" name="Google Shape;86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50" y="501700"/>
            <a:ext cx="8706801" cy="46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72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72" name="Google Shape;872;p72"/>
          <p:cNvSpPr txBox="1"/>
          <p:nvPr/>
        </p:nvSpPr>
        <p:spPr>
          <a:xfrm>
            <a:off x="150" y="511250"/>
            <a:ext cx="9144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오픈소스 협업 중 </a:t>
            </a:r>
            <a:r>
              <a:rPr b="1" lang="ko" sz="2000">
                <a:solidFill>
                  <a:srgbClr val="E06666"/>
                </a:solidFill>
              </a:rPr>
              <a:t>Rebase</a:t>
            </a:r>
            <a:r>
              <a:rPr b="1" lang="ko" sz="2000">
                <a:solidFill>
                  <a:srgbClr val="666666"/>
                </a:solidFill>
              </a:rPr>
              <a:t> 작업</a:t>
            </a:r>
            <a:endParaRPr b="1" sz="2000">
              <a:solidFill>
                <a:srgbClr val="666666"/>
              </a:solidFill>
            </a:endParaRPr>
          </a:p>
        </p:txBody>
      </p:sp>
      <p:pic>
        <p:nvPicPr>
          <p:cNvPr id="873" name="Google Shape;87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50" y="501700"/>
            <a:ext cx="8706801" cy="464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72"/>
          <p:cNvSpPr/>
          <p:nvPr/>
        </p:nvSpPr>
        <p:spPr>
          <a:xfrm>
            <a:off x="2593850" y="3021875"/>
            <a:ext cx="1910400" cy="331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72"/>
          <p:cNvSpPr/>
          <p:nvPr/>
        </p:nvSpPr>
        <p:spPr>
          <a:xfrm>
            <a:off x="3293100" y="3780775"/>
            <a:ext cx="1671900" cy="331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73"/>
          <p:cNvSpPr txBox="1"/>
          <p:nvPr/>
        </p:nvSpPr>
        <p:spPr>
          <a:xfrm>
            <a:off x="50" y="1161175"/>
            <a:ext cx="91440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None/>
            </a:pPr>
            <a:r>
              <a:rPr b="1" lang="ko" sz="2300">
                <a:solidFill>
                  <a:srgbClr val="666666"/>
                </a:solidFill>
              </a:rPr>
              <a:t>아주 </a:t>
            </a:r>
            <a:r>
              <a:rPr b="1" lang="ko" sz="2300">
                <a:solidFill>
                  <a:srgbClr val="E06666"/>
                </a:solidFill>
              </a:rPr>
              <a:t>미시적</a:t>
            </a:r>
            <a:r>
              <a:rPr b="1" lang="ko" sz="2300">
                <a:solidFill>
                  <a:srgbClr val="666666"/>
                </a:solidFill>
              </a:rPr>
              <a:t>인 관점에서 보는</a:t>
            </a:r>
            <a:endParaRPr b="1" sz="3600">
              <a:solidFill>
                <a:srgbClr val="66666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100"/>
              </a:spcBef>
              <a:spcAft>
                <a:spcPts val="0"/>
              </a:spcAft>
              <a:buNone/>
            </a:pPr>
            <a:r>
              <a:rPr b="1" i="0" lang="ko" sz="3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오픈소스 </a:t>
            </a:r>
            <a:r>
              <a:rPr b="1" lang="ko" sz="3400">
                <a:solidFill>
                  <a:srgbClr val="6AA84F"/>
                </a:solidFill>
              </a:rPr>
              <a:t>협업</a:t>
            </a:r>
            <a:r>
              <a:rPr b="1" lang="ko" sz="3400">
                <a:solidFill>
                  <a:srgbClr val="666666"/>
                </a:solidFill>
              </a:rPr>
              <a:t>개발과정</a:t>
            </a:r>
            <a:endParaRPr b="1" sz="3400">
              <a:solidFill>
                <a:srgbClr val="666666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310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666666"/>
              </a:solidFill>
            </a:endParaRPr>
          </a:p>
        </p:txBody>
      </p:sp>
      <p:sp>
        <p:nvSpPr>
          <p:cNvPr id="881" name="Google Shape;881;p73"/>
          <p:cNvSpPr txBox="1"/>
          <p:nvPr/>
        </p:nvSpPr>
        <p:spPr>
          <a:xfrm>
            <a:off x="145" y="3301575"/>
            <a:ext cx="91440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82925" lIns="82925" spcFirstLastPara="1" rIns="82925" wrap="square" tIns="82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B7B7B7"/>
                </a:solidFill>
              </a:rPr>
              <a:t>Opensource Contribution</a:t>
            </a:r>
            <a:endParaRPr b="1" sz="18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0" y="1311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수정내역(commit) </a:t>
            </a:r>
            <a:r>
              <a:rPr b="1" lang="ko" sz="2000">
                <a:solidFill>
                  <a:srgbClr val="E69138"/>
                </a:solidFill>
              </a:rPr>
              <a:t>과거 시점</a:t>
            </a:r>
            <a:r>
              <a:rPr b="1" lang="ko" sz="2000">
                <a:solidFill>
                  <a:srgbClr val="666666"/>
                </a:solidFill>
              </a:rPr>
              <a:t>으로</a:t>
            </a:r>
            <a:r>
              <a:rPr b="1" lang="ko" sz="2000">
                <a:solidFill>
                  <a:srgbClr val="E06666"/>
                </a:solidFill>
              </a:rPr>
              <a:t> 되감기(rewind)</a:t>
            </a:r>
            <a:endParaRPr i="1" sz="2000">
              <a:solidFill>
                <a:srgbClr val="E06666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25" y="1169200"/>
            <a:ext cx="8359543" cy="48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1932288" y="2872088"/>
            <a:ext cx="4874400" cy="185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999999"/>
                </a:solidFill>
              </a:rPr>
              <a:t>(정답을 참고 하지 않고)</a:t>
            </a:r>
            <a:endParaRPr b="1" sz="25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1C232"/>
                </a:solidFill>
              </a:rPr>
              <a:t>직접 명령을 입력해보세요 !</a:t>
            </a:r>
            <a:endParaRPr b="1" sz="2500">
              <a:solidFill>
                <a:srgbClr val="F1C232"/>
              </a:solidFill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1258375" y="777500"/>
            <a:ext cx="74934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* 미션: </a:t>
            </a:r>
            <a:r>
              <a:rPr b="1" lang="ko">
                <a:solidFill>
                  <a:srgbClr val="999999"/>
                </a:solidFill>
              </a:rPr>
              <a:t>오래된순으로</a:t>
            </a:r>
            <a:r>
              <a:rPr b="1" lang="ko">
                <a:solidFill>
                  <a:srgbClr val="0000FF"/>
                </a:solidFill>
              </a:rPr>
              <a:t>  세번째, 다섯번째, 여섯번째 commit 의 "pick"을 “edit” 으로 수정 후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(1) git log --oneline 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(2) git rebase --continue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</a:t>
            </a:r>
            <a:r>
              <a:rPr b="1" lang="ko">
                <a:solidFill>
                  <a:srgbClr val="E06666"/>
                </a:solidFill>
              </a:rPr>
              <a:t>두 가지 명령을 3번 반복 입력하면서 과거 시점 세곳 확인 하기 !!</a:t>
            </a:r>
            <a:endParaRPr b="1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4"/>
          <p:cNvSpPr txBox="1"/>
          <p:nvPr/>
        </p:nvSpPr>
        <p:spPr>
          <a:xfrm>
            <a:off x="1658880" y="2030751"/>
            <a:ext cx="60642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오픈소스 프로젝트는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60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CC9900"/>
                </a:solidFill>
                <a:latin typeface="Arial"/>
                <a:ea typeface="Arial"/>
                <a:cs typeface="Arial"/>
                <a:sym typeface="Arial"/>
              </a:rPr>
              <a:t>어떻게 개발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이 이루어 질까 ?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75"/>
          <p:cNvSpPr txBox="1"/>
          <p:nvPr/>
        </p:nvSpPr>
        <p:spPr>
          <a:xfrm>
            <a:off x="517910" y="1824051"/>
            <a:ext cx="82944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각종 오픈소스</a:t>
            </a:r>
            <a:r>
              <a:rPr b="1" lang="ko" sz="20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(OS, framework, lib)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의 기술내용이 아닌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60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CC9900"/>
                </a:solidFill>
                <a:latin typeface="Arial"/>
                <a:ea typeface="Arial"/>
                <a:cs typeface="Arial"/>
                <a:sym typeface="Arial"/>
              </a:rPr>
              <a:t>개발</a:t>
            </a:r>
            <a:r>
              <a:rPr b="1" lang="ko" sz="2900" strike="noStrike">
                <a:solidFill>
                  <a:srgbClr val="009933"/>
                </a:solidFill>
                <a:latin typeface="Arial"/>
                <a:ea typeface="Arial"/>
                <a:cs typeface="Arial"/>
                <a:sym typeface="Arial"/>
              </a:rPr>
              <a:t> 매커니즘</a:t>
            </a:r>
            <a:r>
              <a:rPr b="1" lang="ko" sz="29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(오픈소스 개발방식)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6"/>
          <p:cNvSpPr txBox="1"/>
          <p:nvPr/>
        </p:nvSpPr>
        <p:spPr>
          <a:xfrm>
            <a:off x="1658880" y="2330514"/>
            <a:ext cx="6064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How to develop with </a:t>
            </a:r>
            <a:r>
              <a:rPr b="1" lang="ko" sz="2900" strike="noStrike">
                <a:solidFill>
                  <a:srgbClr val="6600CC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?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77"/>
          <p:cNvSpPr txBox="1"/>
          <p:nvPr/>
        </p:nvSpPr>
        <p:spPr>
          <a:xfrm>
            <a:off x="1658880" y="2330514"/>
            <a:ext cx="6064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Git은 </a:t>
            </a:r>
            <a:r>
              <a:rPr b="1" lang="ko" sz="2900" strike="noStrike">
                <a:solidFill>
                  <a:srgbClr val="996600"/>
                </a:solidFill>
                <a:latin typeface="Arial"/>
                <a:ea typeface="Arial"/>
                <a:cs typeface="Arial"/>
                <a:sym typeface="Arial"/>
              </a:rPr>
              <a:t>History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관리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78"/>
          <p:cNvSpPr txBox="1"/>
          <p:nvPr/>
        </p:nvSpPr>
        <p:spPr>
          <a:xfrm>
            <a:off x="1593570" y="2330514"/>
            <a:ext cx="6064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Git은 </a:t>
            </a:r>
            <a:r>
              <a:rPr b="1" lang="ko" sz="2900" strike="noStrike">
                <a:solidFill>
                  <a:srgbClr val="6600CC"/>
                </a:solidFill>
                <a:latin typeface="Arial"/>
                <a:ea typeface="Arial"/>
                <a:cs typeface="Arial"/>
                <a:sym typeface="Arial"/>
              </a:rPr>
              <a:t>Collaboration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Tool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79"/>
          <p:cNvSpPr txBox="1"/>
          <p:nvPr/>
        </p:nvSpPr>
        <p:spPr>
          <a:xfrm>
            <a:off x="1593570" y="2330514"/>
            <a:ext cx="60642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Git의 </a:t>
            </a:r>
            <a:r>
              <a:rPr b="1" lang="ko" sz="2900" strike="noStrike">
                <a:solidFill>
                  <a:srgbClr val="6600CC"/>
                </a:solidFill>
                <a:latin typeface="Arial"/>
                <a:ea typeface="Arial"/>
                <a:cs typeface="Arial"/>
                <a:sym typeface="Arial"/>
              </a:rPr>
              <a:t>Commit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? Patch ?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7725" y="82615"/>
            <a:ext cx="6753494" cy="50192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7" name="Google Shape;917;p80"/>
          <p:cNvCxnSpPr/>
          <p:nvPr/>
        </p:nvCxnSpPr>
        <p:spPr>
          <a:xfrm>
            <a:off x="4345743" y="1291138"/>
            <a:ext cx="746400" cy="120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8" name="Google Shape;918;p80"/>
          <p:cNvCxnSpPr/>
          <p:nvPr/>
        </p:nvCxnSpPr>
        <p:spPr>
          <a:xfrm>
            <a:off x="1602713" y="1422081"/>
            <a:ext cx="1217400" cy="150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9" name="Google Shape;919;p80"/>
          <p:cNvSpPr/>
          <p:nvPr/>
        </p:nvSpPr>
        <p:spPr>
          <a:xfrm>
            <a:off x="1410048" y="4147055"/>
            <a:ext cx="1078200" cy="6135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1"/>
          <p:cNvSpPr txBox="1"/>
          <p:nvPr/>
        </p:nvSpPr>
        <p:spPr>
          <a:xfrm>
            <a:off x="1593570" y="2030751"/>
            <a:ext cx="60642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Hello world 찍을때,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60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Git이 필요한가 ? </a:t>
            </a:r>
            <a:r>
              <a:rPr b="1" lang="ko" sz="2400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Needs</a:t>
            </a:r>
            <a:r>
              <a:rPr b="1" lang="ko" sz="24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1" lang="ko" sz="2400" strike="noStrike">
                <a:solidFill>
                  <a:srgbClr val="CC9900"/>
                </a:solidFill>
                <a:latin typeface="Arial"/>
                <a:ea typeface="Arial"/>
                <a:cs typeface="Arial"/>
                <a:sym typeface="Arial"/>
              </a:rPr>
              <a:t>Wants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82"/>
          <p:cNvSpPr txBox="1"/>
          <p:nvPr/>
        </p:nvSpPr>
        <p:spPr>
          <a:xfrm>
            <a:off x="271691" y="1783234"/>
            <a:ext cx="86760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Hello world 찍을때,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60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Git이 </a:t>
            </a:r>
            <a:r>
              <a:rPr b="1" lang="ko" sz="2900" strike="noStrike">
                <a:latin typeface="Arial"/>
                <a:ea typeface="Arial"/>
                <a:cs typeface="Arial"/>
                <a:sym typeface="Arial"/>
              </a:rPr>
              <a:t>Needs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인 세상 ==</a:t>
            </a:r>
            <a:r>
              <a:rPr b="1" lang="ko" sz="2900" strike="noStrike">
                <a:solidFill>
                  <a:srgbClr val="009933"/>
                </a:solidFill>
                <a:latin typeface="Arial"/>
                <a:ea typeface="Arial"/>
                <a:cs typeface="Arial"/>
                <a:sym typeface="Arial"/>
              </a:rPr>
              <a:t> 오픈소스 프로젝트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83"/>
          <p:cNvSpPr txBox="1"/>
          <p:nvPr/>
        </p:nvSpPr>
        <p:spPr>
          <a:xfrm>
            <a:off x="849686" y="1575881"/>
            <a:ext cx="7962600" cy="21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450" lIns="81625" spcFirstLastPara="1" rIns="81625" wrap="square" tIns="42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오픈소스 프로젝트</a:t>
            </a:r>
            <a:r>
              <a:rPr b="1" lang="ko" sz="1800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(Linux Kernel, GNU, tensorflow, react 등)</a:t>
            </a:r>
            <a:br>
              <a:rPr lang="ko" sz="1600"/>
            </a:br>
            <a:br>
              <a:rPr lang="ko" sz="1600"/>
            </a:b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살펴보기 (</a:t>
            </a:r>
            <a:r>
              <a:rPr b="1" lang="ko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 / </a:t>
            </a:r>
            <a:r>
              <a:rPr b="1" lang="ko" sz="2900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b="1" lang="ko" sz="29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Github)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4294967295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3" name="Google Shape;113;p21"/>
          <p:cNvSpPr txBox="1"/>
          <p:nvPr/>
        </p:nvSpPr>
        <p:spPr>
          <a:xfrm>
            <a:off x="-74775" y="643050"/>
            <a:ext cx="4572000" cy="19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* 미션: 오래된순 세번째, 다섯번째, 여섯번째 commit 의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"pick"을 “edit” 으로 수정 후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(1) git log --oneline 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(2) git rebase --continue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</a:t>
            </a:r>
            <a:r>
              <a:rPr b="1" lang="ko">
                <a:solidFill>
                  <a:srgbClr val="E06666"/>
                </a:solidFill>
              </a:rPr>
              <a:t>두 가지 명령을 3번 반복 입력하면서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          과거 시점 세곳 확인 하기 !!</a:t>
            </a:r>
            <a:endParaRPr b="1">
              <a:solidFill>
                <a:srgbClr val="E06666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125" y="-479875"/>
            <a:ext cx="5001849" cy="610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84"/>
          <p:cNvSpPr txBox="1"/>
          <p:nvPr/>
        </p:nvSpPr>
        <p:spPr>
          <a:xfrm>
            <a:off x="1108968" y="2238104"/>
            <a:ext cx="5889000" cy="26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   - Node.js 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lang="ko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https://github.com/nodejs/node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   - </a:t>
            </a:r>
            <a:r>
              <a:rPr b="0" lang="ko" sz="1600" strike="noStrike">
                <a:solidFill>
                  <a:srgbClr val="6600CC"/>
                </a:solidFill>
                <a:latin typeface="Arial"/>
                <a:ea typeface="Arial"/>
                <a:cs typeface="Arial"/>
                <a:sym typeface="Arial"/>
              </a:rPr>
              <a:t>Tensorflow</a:t>
            </a: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lang="ko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https://github.com/tensorflow/tensorflow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   - Spring-boot 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lang="ko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https://github.com/spring-projects/spring-boot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   - </a:t>
            </a:r>
            <a:r>
              <a:rPr b="0" lang="ko" sz="1600" strike="noStrike">
                <a:solidFill>
                  <a:srgbClr val="CC0066"/>
                </a:solidFill>
                <a:latin typeface="Arial"/>
                <a:ea typeface="Arial"/>
                <a:cs typeface="Arial"/>
                <a:sym typeface="Arial"/>
              </a:rPr>
              <a:t>React</a:t>
            </a: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lang="ko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https://github.com/facebook/react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   - Elasticsearch 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lang="ko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https://github.com/elastic/elasticsearch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   - Flask 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lang="ko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https://github.com/mitsuhiko/flask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        …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84"/>
          <p:cNvSpPr txBox="1"/>
          <p:nvPr/>
        </p:nvSpPr>
        <p:spPr>
          <a:xfrm>
            <a:off x="1078272" y="69553"/>
            <a:ext cx="6054900" cy="20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   - Apache 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lang="ko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http://git.apache.org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   - </a:t>
            </a:r>
            <a:r>
              <a:rPr b="0" lang="ko" sz="1600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Linux kernel</a:t>
            </a: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lang="ko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http://git.kernel.org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   - GNU 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lang="ko" sz="14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http://git.savannah.gnu.org/cgit/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0" lang="ko" sz="1600" strike="noStrike">
                <a:latin typeface="Arial"/>
                <a:ea typeface="Arial"/>
                <a:cs typeface="Arial"/>
                <a:sym typeface="Arial"/>
              </a:rPr>
              <a:t>    - Webkit </a:t>
            </a: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(git://git.webkit.org/WebKit.git)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ko" sz="1400" strike="noStrike">
                <a:latin typeface="Arial"/>
                <a:ea typeface="Arial"/>
                <a:cs typeface="Arial"/>
                <a:sym typeface="Arial"/>
              </a:rPr>
              <a:t>       …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84"/>
          <p:cNvSpPr txBox="1"/>
          <p:nvPr/>
        </p:nvSpPr>
        <p:spPr>
          <a:xfrm>
            <a:off x="1191912" y="2238104"/>
            <a:ext cx="12963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 strike="noStrike">
                <a:solidFill>
                  <a:srgbClr val="009933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84"/>
          <p:cNvSpPr txBox="1"/>
          <p:nvPr/>
        </p:nvSpPr>
        <p:spPr>
          <a:xfrm>
            <a:off x="1208892" y="21878"/>
            <a:ext cx="16944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b="1" lang="ko" sz="22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" sz="2200" strike="noStrike">
                <a:latin typeface="Arial"/>
                <a:ea typeface="Arial"/>
                <a:cs typeface="Arial"/>
                <a:sym typeface="Arial"/>
              </a:rPr>
              <a:t>Github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272" y="32654"/>
            <a:ext cx="7381104" cy="5059733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85"/>
          <p:cNvSpPr/>
          <p:nvPr/>
        </p:nvSpPr>
        <p:spPr>
          <a:xfrm>
            <a:off x="1078272" y="82941"/>
            <a:ext cx="1741800" cy="331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85"/>
          <p:cNvSpPr/>
          <p:nvPr/>
        </p:nvSpPr>
        <p:spPr>
          <a:xfrm>
            <a:off x="6386688" y="82941"/>
            <a:ext cx="1078200" cy="331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85"/>
          <p:cNvSpPr/>
          <p:nvPr/>
        </p:nvSpPr>
        <p:spPr>
          <a:xfrm>
            <a:off x="5640192" y="1492940"/>
            <a:ext cx="1161300" cy="331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85"/>
          <p:cNvSpPr txBox="1"/>
          <p:nvPr/>
        </p:nvSpPr>
        <p:spPr>
          <a:xfrm>
            <a:off x="5654560" y="497647"/>
            <a:ext cx="38010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https://github.com/tensorflow/tensorflow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86"/>
          <p:cNvSpPr txBox="1"/>
          <p:nvPr/>
        </p:nvSpPr>
        <p:spPr>
          <a:xfrm>
            <a:off x="912384" y="165882"/>
            <a:ext cx="7796700" cy="8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450" lIns="81625" spcFirstLastPara="1" rIns="81625" wrap="square" tIns="42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 strike="noStrike">
                <a:latin typeface="Arial"/>
                <a:ea typeface="Arial"/>
                <a:cs typeface="Arial"/>
                <a:sym typeface="Arial"/>
              </a:rPr>
              <a:t>Linux Kernel 공식 git repository </a:t>
            </a:r>
            <a:r>
              <a:rPr b="1" lang="ko" sz="22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https://git.kernel.org</a:t>
            </a:r>
            <a:endParaRPr b="0" sz="2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7" name="Google Shape;957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608" y="971782"/>
            <a:ext cx="8045287" cy="367292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8" name="Google Shape;958;p86"/>
          <p:cNvSpPr txBox="1"/>
          <p:nvPr/>
        </p:nvSpPr>
        <p:spPr>
          <a:xfrm>
            <a:off x="4478976" y="4727643"/>
            <a:ext cx="4295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https://git.kernel.org/cgit/linux/kernel/git/tip/tip.git/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87"/>
          <p:cNvSpPr txBox="1"/>
          <p:nvPr/>
        </p:nvSpPr>
        <p:spPr>
          <a:xfrm>
            <a:off x="282140" y="614221"/>
            <a:ext cx="86760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Github기반 프로젝트와의 차이점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ko" sz="24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Pull-request, Wiki, issue 등</a:t>
            </a:r>
            <a:endParaRPr b="0" sz="2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4" name="Google Shape;964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888" y="2148632"/>
            <a:ext cx="3035839" cy="155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6688" y="2198919"/>
            <a:ext cx="2591746" cy="2272064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87"/>
          <p:cNvSpPr/>
          <p:nvPr/>
        </p:nvSpPr>
        <p:spPr>
          <a:xfrm>
            <a:off x="331776" y="2895101"/>
            <a:ext cx="1575900" cy="4146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87"/>
          <p:cNvSpPr/>
          <p:nvPr/>
        </p:nvSpPr>
        <p:spPr>
          <a:xfrm>
            <a:off x="7228537" y="2226348"/>
            <a:ext cx="1078200" cy="580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8" name="Google Shape;968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7760" y="2314514"/>
            <a:ext cx="2996003" cy="1907645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87"/>
          <p:cNvSpPr/>
          <p:nvPr/>
        </p:nvSpPr>
        <p:spPr>
          <a:xfrm>
            <a:off x="5640192" y="2236797"/>
            <a:ext cx="673800" cy="580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8"/>
          <p:cNvSpPr txBox="1"/>
          <p:nvPr/>
        </p:nvSpPr>
        <p:spPr>
          <a:xfrm>
            <a:off x="1774479" y="4736132"/>
            <a:ext cx="54744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500" strike="noStrike">
                <a:latin typeface="arial"/>
                <a:ea typeface="arial"/>
                <a:cs typeface="arial"/>
                <a:sym typeface="arial"/>
              </a:rPr>
              <a:t>Github에서 제공하는 trending 페이지</a:t>
            </a:r>
            <a:r>
              <a:rPr b="0" lang="ko" sz="1500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https://github.com/trending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5" name="Google Shape;97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272" y="248823"/>
            <a:ext cx="7039216" cy="4312938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88"/>
          <p:cNvSpPr/>
          <p:nvPr/>
        </p:nvSpPr>
        <p:spPr>
          <a:xfrm>
            <a:off x="3317760" y="331764"/>
            <a:ext cx="2571300" cy="4146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88"/>
          <p:cNvSpPr/>
          <p:nvPr/>
        </p:nvSpPr>
        <p:spPr>
          <a:xfrm>
            <a:off x="5225472" y="1078234"/>
            <a:ext cx="1078200" cy="331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2" name="Google Shape;98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7230" y="201802"/>
            <a:ext cx="4640783" cy="4431472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3" name="Google Shape;983;p89"/>
          <p:cNvSpPr txBox="1"/>
          <p:nvPr/>
        </p:nvSpPr>
        <p:spPr>
          <a:xfrm>
            <a:off x="1774479" y="4736132"/>
            <a:ext cx="54744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500" strike="noStrike">
                <a:latin typeface="arial"/>
                <a:ea typeface="arial"/>
                <a:cs typeface="arial"/>
                <a:sym typeface="arial"/>
              </a:rPr>
              <a:t>전세계 각종 오픈소스 통계 사이트 </a:t>
            </a:r>
            <a:r>
              <a:rPr b="0" lang="ko" sz="15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https://www.openhub.net/</a:t>
            </a:r>
            <a:endParaRPr b="0" sz="15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90"/>
          <p:cNvSpPr txBox="1"/>
          <p:nvPr/>
        </p:nvSpPr>
        <p:spPr>
          <a:xfrm>
            <a:off x="1221301" y="4579720"/>
            <a:ext cx="6552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500" strike="noStrike">
                <a:latin typeface="arial"/>
                <a:ea typeface="arial"/>
                <a:cs typeface="arial"/>
                <a:sym typeface="arial"/>
              </a:rPr>
              <a:t>오픈소스 커미터 개인별 통계 뷰</a:t>
            </a:r>
            <a:r>
              <a:rPr b="0" lang="ko" sz="13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ko" sz="13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https://www.openhub.net/accounts/namhyung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9" name="Google Shape;989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0656" y="248823"/>
            <a:ext cx="4415471" cy="422999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4" name="Google Shape;994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8880" y="24490"/>
            <a:ext cx="6488019" cy="4984629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91"/>
          <p:cNvSpPr txBox="1"/>
          <p:nvPr/>
        </p:nvSpPr>
        <p:spPr>
          <a:xfrm>
            <a:off x="4313088" y="497647"/>
            <a:ext cx="65526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500" strike="noStrike">
                <a:latin typeface="arial"/>
                <a:ea typeface="arial"/>
                <a:cs typeface="arial"/>
                <a:sym typeface="arial"/>
              </a:rPr>
              <a:t>오픈소스 커미터 개인별 통계 뷰</a:t>
            </a:r>
            <a:r>
              <a:rPr b="0" lang="ko" sz="13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https://github.com/taeung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92"/>
          <p:cNvSpPr txBox="1"/>
          <p:nvPr/>
        </p:nvSpPr>
        <p:spPr>
          <a:xfrm>
            <a:off x="1824768" y="1492940"/>
            <a:ext cx="6054900" cy="21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450" lIns="81625" spcFirstLastPara="1" rIns="81625" wrap="square" tIns="42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오픈소스 프로젝트 uftrace:</a:t>
            </a:r>
            <a:br>
              <a:rPr lang="ko" sz="1600"/>
            </a:br>
            <a:br>
              <a:rPr lang="ko" sz="1600"/>
            </a:b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간단한 소개</a:t>
            </a:r>
            <a:br>
              <a:rPr lang="ko" sz="1600"/>
            </a:br>
            <a:br>
              <a:rPr lang="ko" sz="1600"/>
            </a:br>
            <a:r>
              <a:rPr b="1" lang="ko" sz="29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github.com/namhyung/</a:t>
            </a:r>
            <a:r>
              <a:rPr b="1" lang="ko" sz="2900" strike="noStrike">
                <a:solidFill>
                  <a:srgbClr val="CC9900"/>
                </a:solidFill>
                <a:latin typeface="Arial"/>
                <a:ea typeface="Arial"/>
                <a:cs typeface="Arial"/>
                <a:sym typeface="Arial"/>
              </a:rPr>
              <a:t>uftrace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048" y="32654"/>
            <a:ext cx="5849306" cy="464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93"/>
          <p:cNvSpPr txBox="1"/>
          <p:nvPr/>
        </p:nvSpPr>
        <p:spPr>
          <a:xfrm>
            <a:off x="2571274" y="4744940"/>
            <a:ext cx="397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6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https://github.com/namhyung/uftrace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/>
        </p:nvSpPr>
        <p:spPr>
          <a:xfrm>
            <a:off x="2539350" y="1896600"/>
            <a:ext cx="4349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</a:rPr>
              <a:t>   Rebase 집중 실습1:</a:t>
            </a:r>
            <a:endParaRPr b="1" sz="2600">
              <a:solidFill>
                <a:srgbClr val="999999"/>
              </a:solidFill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1334550" y="2859200"/>
            <a:ext cx="6843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1" name="Google Shape;121;p22"/>
          <p:cNvSpPr txBox="1"/>
          <p:nvPr/>
        </p:nvSpPr>
        <p:spPr>
          <a:xfrm>
            <a:off x="0" y="2596175"/>
            <a:ext cx="91440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가장 오래된 역사 부터 두번째 commit 이후에 새로운 커밋 commit 3개 넣기</a:t>
            </a:r>
            <a:endParaRPr b="1" sz="3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94"/>
          <p:cNvSpPr txBox="1"/>
          <p:nvPr/>
        </p:nvSpPr>
        <p:spPr>
          <a:xfrm>
            <a:off x="3093746" y="4842911"/>
            <a:ext cx="35133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3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https://github.com/namhyung/uftrace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2" name="Google Shape;1012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4768" y="32981"/>
            <a:ext cx="5391173" cy="4779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" y="327"/>
            <a:ext cx="9142786" cy="514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" y="327"/>
            <a:ext cx="9142786" cy="514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7"/>
            <a:ext cx="9142786" cy="514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" y="327"/>
            <a:ext cx="9142786" cy="514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2786" cy="514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7"/>
            <a:ext cx="9142786" cy="514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" y="0"/>
            <a:ext cx="9142786" cy="514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" y="0"/>
            <a:ext cx="9142786" cy="514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34" y="497647"/>
            <a:ext cx="9105891" cy="408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358325" y="495875"/>
            <a:ext cx="8558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66666"/>
                </a:solidFill>
              </a:rPr>
              <a:t>실습1: 가장 오래된 역사 부터 두번째 commit 이후에 새로운 커밋 commit 3개 넣기 </a:t>
            </a:r>
            <a:endParaRPr b="1" sz="1800">
              <a:solidFill>
                <a:srgbClr val="666666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5" y="552800"/>
            <a:ext cx="310500" cy="3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643" y="422075"/>
            <a:ext cx="5204832" cy="52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122325" y="1497900"/>
            <a:ext cx="19092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* 참고: 지난시간에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fork 받아서 clone했던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git-training 재활용!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3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04"/>
          <p:cNvSpPr txBox="1"/>
          <p:nvPr/>
        </p:nvSpPr>
        <p:spPr>
          <a:xfrm>
            <a:off x="3151872" y="4777603"/>
            <a:ext cx="3014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6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https://youtu.be/U3hTR6-pWu0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104"/>
          <p:cNvSpPr txBox="1"/>
          <p:nvPr/>
        </p:nvSpPr>
        <p:spPr>
          <a:xfrm>
            <a:off x="2282919" y="4413185"/>
            <a:ext cx="52650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6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http://tracingsummit.org/wiki/TracingSummit2016uftrace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4" name="Google Shape;1064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9440" y="82941"/>
            <a:ext cx="7667482" cy="4312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595" y="82941"/>
            <a:ext cx="7879406" cy="4432123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05"/>
          <p:cNvSpPr txBox="1"/>
          <p:nvPr/>
        </p:nvSpPr>
        <p:spPr>
          <a:xfrm>
            <a:off x="4085482" y="4515065"/>
            <a:ext cx="2869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6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https://youtu.be/LNav5qvyK7I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105"/>
          <p:cNvSpPr txBox="1"/>
          <p:nvPr/>
        </p:nvSpPr>
        <p:spPr>
          <a:xfrm>
            <a:off x="2216956" y="4515065"/>
            <a:ext cx="1868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6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https://cppcon.org/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105"/>
          <p:cNvSpPr txBox="1"/>
          <p:nvPr/>
        </p:nvSpPr>
        <p:spPr>
          <a:xfrm>
            <a:off x="2227079" y="4777930"/>
            <a:ext cx="65991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0825" lIns="81625" spcFirstLastPara="1" rIns="81625" wrap="square" tIns="408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6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hub.com/CppCon/CppCon2016/blob/master/Lightning%20Talks%20and%20Lunch%20Sessions/uftrace%20-%20A%20function%20graph%20tracer%20C%20C%2B%2B%20userspace%20programs/uftrace%20-%20A%20function%20graph%20tracer%20C%20C%2B%2B%20userspace%20programs%20-%20Namhyung%20Kim%20and%20Honggyu%20Kim%20-%20CppCon%202016.pdf</a:t>
            </a:r>
            <a:endParaRPr b="0" sz="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06"/>
          <p:cNvSpPr txBox="1"/>
          <p:nvPr/>
        </p:nvSpPr>
        <p:spPr>
          <a:xfrm>
            <a:off x="1575936" y="1492940"/>
            <a:ext cx="6054900" cy="21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2450" lIns="81625" spcFirstLastPara="1" rIns="81625" wrap="square" tIns="42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오픈소스 프로젝트 uftrace:</a:t>
            </a:r>
            <a:br>
              <a:rPr lang="ko" sz="1600"/>
            </a:br>
            <a:br>
              <a:rPr lang="ko" sz="1600"/>
            </a:br>
            <a:r>
              <a:rPr b="1" lang="ko" sz="2900" strike="noStrike">
                <a:solidFill>
                  <a:srgbClr val="009933"/>
                </a:solidFill>
                <a:latin typeface="Arial"/>
                <a:ea typeface="Arial"/>
                <a:cs typeface="Arial"/>
                <a:sym typeface="Arial"/>
              </a:rPr>
              <a:t>Pull request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1" lang="ko" sz="2900" strike="noStrike">
                <a:solidFill>
                  <a:srgbClr val="996600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r>
              <a:rPr b="1" lang="ko" sz="2900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과정 예시</a:t>
            </a:r>
            <a:endParaRPr b="0" sz="29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039" y="32981"/>
            <a:ext cx="6150049" cy="50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07"/>
          <p:cNvSpPr/>
          <p:nvPr/>
        </p:nvSpPr>
        <p:spPr>
          <a:xfrm>
            <a:off x="1876363" y="2455579"/>
            <a:ext cx="1026600" cy="2814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07"/>
          <p:cNvSpPr/>
          <p:nvPr/>
        </p:nvSpPr>
        <p:spPr>
          <a:xfrm>
            <a:off x="2405376" y="50287"/>
            <a:ext cx="1492800" cy="2814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5" name="Google Shape;1085;p107"/>
          <p:cNvCxnSpPr/>
          <p:nvPr/>
        </p:nvCxnSpPr>
        <p:spPr>
          <a:xfrm>
            <a:off x="3649536" y="2123815"/>
            <a:ext cx="24381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3600" y="327"/>
            <a:ext cx="4745927" cy="5142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108"/>
          <p:cNvSpPr/>
          <p:nvPr/>
        </p:nvSpPr>
        <p:spPr>
          <a:xfrm>
            <a:off x="2903040" y="847044"/>
            <a:ext cx="331800" cy="3645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2" name="Google Shape;1092;p108"/>
          <p:cNvCxnSpPr/>
          <p:nvPr/>
        </p:nvCxnSpPr>
        <p:spPr>
          <a:xfrm>
            <a:off x="2372721" y="1874991"/>
            <a:ext cx="24381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3" name="Google Shape;1093;p108"/>
          <p:cNvCxnSpPr/>
          <p:nvPr/>
        </p:nvCxnSpPr>
        <p:spPr>
          <a:xfrm>
            <a:off x="2405376" y="4843238"/>
            <a:ext cx="25386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4" name="Google Shape;1094;p108"/>
          <p:cNvCxnSpPr/>
          <p:nvPr/>
        </p:nvCxnSpPr>
        <p:spPr>
          <a:xfrm>
            <a:off x="3151872" y="5109694"/>
            <a:ext cx="17418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5936" y="82615"/>
            <a:ext cx="5888818" cy="4984956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109"/>
          <p:cNvSpPr/>
          <p:nvPr/>
        </p:nvSpPr>
        <p:spPr>
          <a:xfrm>
            <a:off x="2106255" y="115269"/>
            <a:ext cx="3036300" cy="299100"/>
          </a:xfrm>
          <a:prstGeom prst="rect">
            <a:avLst/>
          </a:prstGeom>
          <a:noFill/>
          <a:ln cap="flat" cmpd="sng" w="316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1" name="Google Shape;1101;p109"/>
          <p:cNvCxnSpPr/>
          <p:nvPr/>
        </p:nvCxnSpPr>
        <p:spPr>
          <a:xfrm>
            <a:off x="2405376" y="3400585"/>
            <a:ext cx="13272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2" name="Google Shape;1102;p109"/>
          <p:cNvCxnSpPr/>
          <p:nvPr/>
        </p:nvCxnSpPr>
        <p:spPr>
          <a:xfrm>
            <a:off x="2985984" y="2737056"/>
            <a:ext cx="912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3" name="Google Shape;1103;p109"/>
          <p:cNvCxnSpPr/>
          <p:nvPr/>
        </p:nvCxnSpPr>
        <p:spPr>
          <a:xfrm>
            <a:off x="2387742" y="4772052"/>
            <a:ext cx="11787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0048" y="82941"/>
            <a:ext cx="6220583" cy="50221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9" name="Google Shape;1109;p110"/>
          <p:cNvCxnSpPr/>
          <p:nvPr/>
        </p:nvCxnSpPr>
        <p:spPr>
          <a:xfrm>
            <a:off x="2123889" y="2704402"/>
            <a:ext cx="11937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0" name="Google Shape;1110;p110"/>
          <p:cNvCxnSpPr/>
          <p:nvPr/>
        </p:nvCxnSpPr>
        <p:spPr>
          <a:xfrm>
            <a:off x="5889024" y="2704402"/>
            <a:ext cx="11937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357" y="510055"/>
            <a:ext cx="8881226" cy="405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741" y="82941"/>
            <a:ext cx="6807701" cy="50019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1" name="Google Shape;1121;p112"/>
          <p:cNvCxnSpPr/>
          <p:nvPr/>
        </p:nvCxnSpPr>
        <p:spPr>
          <a:xfrm>
            <a:off x="4363377" y="1907645"/>
            <a:ext cx="31845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2" name="Google Shape;1122;p112"/>
          <p:cNvCxnSpPr/>
          <p:nvPr/>
        </p:nvCxnSpPr>
        <p:spPr>
          <a:xfrm>
            <a:off x="2571264" y="4197342"/>
            <a:ext cx="663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3" name="Google Shape;1123;p112"/>
          <p:cNvCxnSpPr/>
          <p:nvPr/>
        </p:nvCxnSpPr>
        <p:spPr>
          <a:xfrm>
            <a:off x="4478976" y="4197342"/>
            <a:ext cx="8295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4" name="Google Shape;1124;p112"/>
          <p:cNvCxnSpPr/>
          <p:nvPr/>
        </p:nvCxnSpPr>
        <p:spPr>
          <a:xfrm>
            <a:off x="2571264" y="4395878"/>
            <a:ext cx="6633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4768" y="82941"/>
            <a:ext cx="5142348" cy="50329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0" name="Google Shape;1130;p113"/>
          <p:cNvCxnSpPr/>
          <p:nvPr/>
        </p:nvCxnSpPr>
        <p:spPr>
          <a:xfrm>
            <a:off x="2538609" y="1907645"/>
            <a:ext cx="1986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1" name="Google Shape;1131;p113"/>
          <p:cNvCxnSpPr/>
          <p:nvPr/>
        </p:nvCxnSpPr>
        <p:spPr>
          <a:xfrm>
            <a:off x="4313088" y="1741763"/>
            <a:ext cx="7464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2" name="Google Shape;1132;p113"/>
          <p:cNvCxnSpPr/>
          <p:nvPr/>
        </p:nvCxnSpPr>
        <p:spPr>
          <a:xfrm>
            <a:off x="4064256" y="1575881"/>
            <a:ext cx="995400" cy="0"/>
          </a:xfrm>
          <a:prstGeom prst="straightConnector1">
            <a:avLst/>
          </a:prstGeom>
          <a:noFill/>
          <a:ln cap="flat" cmpd="sng" w="18350">
            <a:solidFill>
              <a:srgbClr val="FF333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